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1F37EB-7D7D-41FF-8F9D-08E1C24BCA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1B709D-F839-4D8D-84AB-D6DD51CE01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30B47F-D64C-4D56-B3C9-28309B355D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547BB-7228-46DB-BE9F-9BD2A37CFB55}" type="datetimeFigureOut">
              <a:rPr lang="en-US" smtClean="0"/>
              <a:t>3/22/2018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984CD5-17A5-4521-855F-CBA5033F74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6B14CF-20D0-4B4D-9936-347F967DB7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15C19-625C-42B7-B531-58A930B9D2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0498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23951B-FB40-4A86-9BAB-4E152BF7B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35B3E6-87A5-42CA-B20D-CF4EFA5E7E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E2F9A5-A531-4EA5-BD24-2F9D1A0FD6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547BB-7228-46DB-BE9F-9BD2A37CFB55}" type="datetimeFigureOut">
              <a:rPr lang="en-US" smtClean="0"/>
              <a:t>3/22/2018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335CCF-6A95-41B7-ABF7-3027C01F0E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30F171-AEC0-40BD-8C80-9EAE83FB1B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15C19-625C-42B7-B531-58A930B9D2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1416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1EB6F33-3B1F-4047-82D5-A8581981753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317146-9767-4B4A-922D-B098D567CE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473899-F7FC-4720-9331-F67FB07137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547BB-7228-46DB-BE9F-9BD2A37CFB55}" type="datetimeFigureOut">
              <a:rPr lang="en-US" smtClean="0"/>
              <a:t>3/22/2018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EF228B-2502-4398-BC76-BBD9C9E067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1583C9-6A51-43C7-B4CE-5A08F359F6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15C19-625C-42B7-B531-58A930B9D2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377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C79828-13A5-4D6A-9837-04E0319D3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92D174-467F-44E9-8CDE-D3B5199EAF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20680F-B6E6-4CD2-9ECA-479AD39927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547BB-7228-46DB-BE9F-9BD2A37CFB55}" type="datetimeFigureOut">
              <a:rPr lang="en-US" smtClean="0"/>
              <a:t>3/22/2018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70251D-87D3-4ECB-B936-96C1AC2BDF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89044C-83B5-44EC-BA24-BE44B7DFD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15C19-625C-42B7-B531-58A930B9D2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3607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BDCE10-0509-4765-9FAB-665CD3C74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AAB93A-C200-4952-839A-FC3BD0899B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D0E0A4-15A5-4463-B144-71F0F76997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547BB-7228-46DB-BE9F-9BD2A37CFB55}" type="datetimeFigureOut">
              <a:rPr lang="en-US" smtClean="0"/>
              <a:t>3/22/2018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FAA4E4-EA58-4E7B-AA88-EF9611DA6C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466122-171D-41C0-B66E-DAD2847035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15C19-625C-42B7-B531-58A930B9D2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9115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C5A404-FD6E-4466-82D3-9F5509938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658996-B26F-4AFE-B4CF-747BFCC682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075BAD-3F8A-4F5D-A3D1-18906DFDF0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44965F-CE29-4A9E-A1A9-E9B446BEC7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547BB-7228-46DB-BE9F-9BD2A37CFB55}" type="datetimeFigureOut">
              <a:rPr lang="en-US" smtClean="0"/>
              <a:t>3/22/2018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C73497-DD69-4CE3-BCD9-5B9F3FE777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A8FF9E-240F-4ED4-A9B1-30083B5DEA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15C19-625C-42B7-B531-58A930B9D2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6044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64F042-1913-40B8-A7F5-39D2A6D138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AB249D-AD0E-4A74-A1FF-1FAD1B46AE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12597D-AD2D-46F4-A5F8-8523B76DAD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A7FF14C-F007-4C8F-A901-F0248AC563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BB1596B-DEA9-40DE-92EA-968E003B3D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E2301D-B9C3-4443-AFFC-13EE0F4AD2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547BB-7228-46DB-BE9F-9BD2A37CFB55}" type="datetimeFigureOut">
              <a:rPr lang="en-US" smtClean="0"/>
              <a:t>3/22/2018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B9360EB-EE2C-4E48-8DDB-8B5F3702D1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12BC495-300F-49BA-B440-72B75E2D9E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15C19-625C-42B7-B531-58A930B9D2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3707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D1AB76-1326-441D-B2B8-CF7FCEBCE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1AD2E3F-7A1D-4766-8BBA-20720262CC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547BB-7228-46DB-BE9F-9BD2A37CFB55}" type="datetimeFigureOut">
              <a:rPr lang="en-US" smtClean="0"/>
              <a:t>3/22/2018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1C956F-9B1D-4514-9F56-C0C2DE39A6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824AF4-22AA-4ED9-8935-AC0D38C2F1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15C19-625C-42B7-B531-58A930B9D2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2794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750FF67-1B59-4C5E-B7A0-EDC504853A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547BB-7228-46DB-BE9F-9BD2A37CFB55}" type="datetimeFigureOut">
              <a:rPr lang="en-US" smtClean="0"/>
              <a:t>3/22/2018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D2296E0-F7D8-4DDF-A7FB-D7C29D119B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048DFA-BC6D-4C22-AA82-5CFBF77983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15C19-625C-42B7-B531-58A930B9D2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7841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5C1AC-0C81-4C05-AD13-E4213E64D8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565001-CEE3-409B-9791-1E7FE6A8CD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CD84B7-F769-4649-94BF-862C330726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C024D8-25FA-45D4-AADE-BCC02814DA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547BB-7228-46DB-BE9F-9BD2A37CFB55}" type="datetimeFigureOut">
              <a:rPr lang="en-US" smtClean="0"/>
              <a:t>3/22/2018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D7F71D-AB59-4D13-851C-E3AF556EDB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5F69EE-713A-46B9-9852-784AAF640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15C19-625C-42B7-B531-58A930B9D2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9751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A62F40-E7B8-4900-9E57-A4092D19DC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FB1A82F-69F8-439B-96B4-0F786AA5E5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45E873-37F8-48B4-8C9F-4246B27739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C88A29-E08B-4080-A9BA-756C63375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547BB-7228-46DB-BE9F-9BD2A37CFB55}" type="datetimeFigureOut">
              <a:rPr lang="en-US" smtClean="0"/>
              <a:t>3/22/2018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B22F82-358F-473D-8EDA-8DA5DC2E27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E8851E-F351-4B95-89D0-A032B0FCCA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15C19-625C-42B7-B531-58A930B9D2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6917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4C06B94-ECB4-472C-A287-1BE79DD89D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7885CE-1889-4822-A8CC-F4E4C0BA4D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20F52B-A6F8-4E6E-B756-34BB70C4A4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C547BB-7228-46DB-BE9F-9BD2A37CFB55}" type="datetimeFigureOut">
              <a:rPr lang="en-US" smtClean="0"/>
              <a:t>3/22/2018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7E7890-D8FC-4E2C-93D9-C382F105EE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765440-16EC-4093-AADE-9580EC5D64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815C19-625C-42B7-B531-58A930B9D2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5203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gif"/><Relationship Id="rId3" Type="http://schemas.openxmlformats.org/officeDocument/2006/relationships/image" Target="../media/image2.gif"/><Relationship Id="rId7" Type="http://schemas.openxmlformats.org/officeDocument/2006/relationships/image" Target="../media/image6.gi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gif"/><Relationship Id="rId5" Type="http://schemas.openxmlformats.org/officeDocument/2006/relationships/image" Target="../media/image4.gif"/><Relationship Id="rId4" Type="http://schemas.openxmlformats.org/officeDocument/2006/relationships/image" Target="../media/image3.g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7" Type="http://schemas.openxmlformats.org/officeDocument/2006/relationships/image" Target="../media/image29.gi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gif"/><Relationship Id="rId5" Type="http://schemas.openxmlformats.org/officeDocument/2006/relationships/image" Target="../media/image27.gif"/><Relationship Id="rId4" Type="http://schemas.openxmlformats.org/officeDocument/2006/relationships/image" Target="../media/image26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7" Type="http://schemas.openxmlformats.org/officeDocument/2006/relationships/image" Target="../media/image34.gi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gif"/><Relationship Id="rId5" Type="http://schemas.openxmlformats.org/officeDocument/2006/relationships/image" Target="../media/image32.gif"/><Relationship Id="rId4" Type="http://schemas.openxmlformats.org/officeDocument/2006/relationships/image" Target="../media/image31.gi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iki.bash-hackers.org/syntax/pe" TargetMode="External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gif"/><Relationship Id="rId4" Type="http://schemas.openxmlformats.org/officeDocument/2006/relationships/image" Target="../media/image1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nner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259174"/>
            <a:ext cx="9144000" cy="598827"/>
          </a:xfrm>
          <a:prstGeom prst="rect">
            <a:avLst/>
          </a:prstGeom>
        </p:spPr>
      </p:pic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4008438" y="6356350"/>
            <a:ext cx="66595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dirty="0" err="1"/>
              <a:t>While</a:t>
            </a:r>
            <a:r>
              <a:rPr lang="fr-FR" dirty="0"/>
              <a:t> and for </a:t>
            </a:r>
            <a:r>
              <a:rPr lang="fr-FR" dirty="0" err="1"/>
              <a:t>loops</a:t>
            </a:r>
            <a:endParaRPr lang="fr-FR" dirty="0"/>
          </a:p>
        </p:txBody>
      </p:sp>
      <p:sp>
        <p:nvSpPr>
          <p:cNvPr id="10" name="TextBox 9"/>
          <p:cNvSpPr txBox="1"/>
          <p:nvPr/>
        </p:nvSpPr>
        <p:spPr>
          <a:xfrm>
            <a:off x="9525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/>
              <a:t>3</a:t>
            </a:r>
          </a:p>
        </p:txBody>
      </p:sp>
      <p:sp>
        <p:nvSpPr>
          <p:cNvPr id="75" name="Text Box 4"/>
          <p:cNvSpPr txBox="1">
            <a:spLocks noChangeArrowheads="1"/>
          </p:cNvSpPr>
          <p:nvPr/>
        </p:nvSpPr>
        <p:spPr bwMode="auto">
          <a:xfrm>
            <a:off x="1524000" y="228600"/>
            <a:ext cx="91440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2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Our editor for </a:t>
            </a:r>
            <a:r>
              <a:rPr lang="fr-FR" sz="3200" b="1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this</a:t>
            </a:r>
            <a:r>
              <a:rPr lang="fr-FR" sz="32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module: </a:t>
            </a:r>
            <a:r>
              <a:rPr lang="fr-FR" sz="32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emacs</a:t>
            </a:r>
            <a:endParaRPr lang="fr-FR" sz="3200" b="1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cxnSp>
        <p:nvCxnSpPr>
          <p:cNvPr id="76" name="Straight Connector 75"/>
          <p:cNvCxnSpPr/>
          <p:nvPr/>
        </p:nvCxnSpPr>
        <p:spPr>
          <a:xfrm>
            <a:off x="2057400" y="152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5943600" y="914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4" name="Picture 23" descr="01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600" y="990600"/>
            <a:ext cx="6233160" cy="5234940"/>
          </a:xfrm>
          <a:prstGeom prst="rect">
            <a:avLst/>
          </a:prstGeom>
        </p:spPr>
      </p:pic>
      <p:pic>
        <p:nvPicPr>
          <p:cNvPr id="35" name="Picture 34" descr="02.gi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9600" y="990600"/>
            <a:ext cx="6233160" cy="5234940"/>
          </a:xfrm>
          <a:prstGeom prst="rect">
            <a:avLst/>
          </a:prstGeom>
        </p:spPr>
      </p:pic>
      <p:pic>
        <p:nvPicPr>
          <p:cNvPr id="36" name="Picture 35" descr="03.gi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9600" y="990600"/>
            <a:ext cx="6233160" cy="5234940"/>
          </a:xfrm>
          <a:prstGeom prst="rect">
            <a:avLst/>
          </a:prstGeom>
        </p:spPr>
      </p:pic>
      <p:cxnSp>
        <p:nvCxnSpPr>
          <p:cNvPr id="38" name="Straight Arrow Connector 37"/>
          <p:cNvCxnSpPr/>
          <p:nvPr/>
        </p:nvCxnSpPr>
        <p:spPr>
          <a:xfrm rot="10800000">
            <a:off x="4716780" y="2388870"/>
            <a:ext cx="1066800" cy="1588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5707380" y="2275939"/>
            <a:ext cx="4724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solidFill>
                  <a:srgbClr val="FF0000"/>
                </a:solidFill>
              </a:rPr>
              <a:t>We don’t get the prompt back. Control has now been passed to </a:t>
            </a:r>
            <a:r>
              <a:rPr lang="en-GB" sz="2000" dirty="0" err="1">
                <a:solidFill>
                  <a:srgbClr val="FF0000"/>
                </a:solidFill>
              </a:rPr>
              <a:t>Emacs</a:t>
            </a:r>
            <a:r>
              <a:rPr lang="en-GB" sz="2000" dirty="0">
                <a:solidFill>
                  <a:srgbClr val="FF0000"/>
                </a:solidFill>
              </a:rPr>
              <a:t>, until it ends.</a:t>
            </a:r>
          </a:p>
        </p:txBody>
      </p:sp>
      <p:pic>
        <p:nvPicPr>
          <p:cNvPr id="40" name="Picture 39" descr="04.gi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19600" y="990600"/>
            <a:ext cx="6233160" cy="5234940"/>
          </a:xfrm>
          <a:prstGeom prst="rect">
            <a:avLst/>
          </a:prstGeom>
        </p:spPr>
      </p:pic>
      <p:pic>
        <p:nvPicPr>
          <p:cNvPr id="41" name="Picture 40" descr="05.gif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19600" y="990600"/>
            <a:ext cx="6233160" cy="5234940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4488180" y="2998471"/>
            <a:ext cx="60960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900" b="1" dirty="0">
                <a:solidFill>
                  <a:srgbClr val="FF0000"/>
                </a:solidFill>
              </a:rPr>
              <a:t>&amp;</a:t>
            </a:r>
            <a:r>
              <a:rPr lang="en-GB" sz="2600" dirty="0">
                <a:solidFill>
                  <a:srgbClr val="FF0000"/>
                </a:solidFill>
              </a:rPr>
              <a:t> starts a program as an independent task</a:t>
            </a:r>
          </a:p>
        </p:txBody>
      </p:sp>
      <p:pic>
        <p:nvPicPr>
          <p:cNvPr id="43" name="Picture 42" descr="06.gif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19600" y="990600"/>
            <a:ext cx="6233160" cy="5234940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1524000" y="2590800"/>
            <a:ext cx="28956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err="1"/>
              <a:t>Emacs</a:t>
            </a:r>
            <a:r>
              <a:rPr lang="en-GB" dirty="0"/>
              <a:t> has a graphical user interface. It cannot reside within the shell. To detach it:</a:t>
            </a:r>
          </a:p>
          <a:p>
            <a:pPr algn="ctr"/>
            <a:r>
              <a:rPr lang="en-GB" sz="2400" b="1" dirty="0" err="1"/>
              <a:t>emacs</a:t>
            </a:r>
            <a:r>
              <a:rPr lang="en-GB" sz="2400" b="1" dirty="0"/>
              <a:t>&amp;</a:t>
            </a:r>
          </a:p>
        </p:txBody>
      </p:sp>
    </p:spTree>
    <p:extLst>
      <p:ext uri="{BB962C8B-B14F-4D97-AF65-F5344CB8AC3E}">
        <p14:creationId xmlns:p14="http://schemas.microsoft.com/office/powerpoint/2010/main" val="1422586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42" grpId="0"/>
      <p:bldP spid="4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banner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259174"/>
            <a:ext cx="9144000" cy="598827"/>
          </a:xfrm>
          <a:prstGeom prst="rect">
            <a:avLst/>
          </a:prstGeom>
        </p:spPr>
      </p:pic>
      <p:sp>
        <p:nvSpPr>
          <p:cNvPr id="11" name="Text Box 8"/>
          <p:cNvSpPr txBox="1">
            <a:spLocks noChangeArrowheads="1"/>
          </p:cNvSpPr>
          <p:nvPr/>
        </p:nvSpPr>
        <p:spPr bwMode="auto">
          <a:xfrm>
            <a:off x="4008438" y="6356350"/>
            <a:ext cx="61261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dirty="0" err="1"/>
              <a:t>While</a:t>
            </a:r>
            <a:r>
              <a:rPr lang="fr-FR" dirty="0"/>
              <a:t> and for </a:t>
            </a:r>
            <a:r>
              <a:rPr lang="fr-FR" dirty="0" err="1"/>
              <a:t>loops</a:t>
            </a:r>
            <a:endParaRPr lang="fr-FR" dirty="0"/>
          </a:p>
        </p:txBody>
      </p:sp>
      <p:sp>
        <p:nvSpPr>
          <p:cNvPr id="12" name="TextBox 11"/>
          <p:cNvSpPr txBox="1"/>
          <p:nvPr/>
        </p:nvSpPr>
        <p:spPr>
          <a:xfrm>
            <a:off x="9525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/>
              <a:t>43</a:t>
            </a:r>
          </a:p>
        </p:txBody>
      </p:sp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1524000" y="228600"/>
            <a:ext cx="91440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2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Real-world uses</a:t>
            </a:r>
            <a:endParaRPr lang="fr-FR" sz="3200" b="1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2057400" y="152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5943600" y="914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5" name="Picture 14" descr="pain2.gif"/>
          <p:cNvPicPr>
            <a:picLocks noChangeAspect="1"/>
          </p:cNvPicPr>
          <p:nvPr/>
        </p:nvPicPr>
        <p:blipFill>
          <a:blip r:embed="rId3"/>
          <a:srcRect t="29112" r="54945" b="44687"/>
          <a:stretch>
            <a:fillRect/>
          </a:stretch>
        </p:blipFill>
        <p:spPr>
          <a:xfrm>
            <a:off x="4495800" y="1905000"/>
            <a:ext cx="5623560" cy="274320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4724400" y="2209800"/>
            <a:ext cx="2819400" cy="457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TextBox 17"/>
          <p:cNvSpPr txBox="1"/>
          <p:nvPr/>
        </p:nvSpPr>
        <p:spPr>
          <a:xfrm>
            <a:off x="6934200" y="1840468"/>
            <a:ext cx="30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For each file in the folder</a:t>
            </a:r>
          </a:p>
        </p:txBody>
      </p:sp>
      <p:sp>
        <p:nvSpPr>
          <p:cNvPr id="19" name="Rectangle 18"/>
          <p:cNvSpPr/>
          <p:nvPr/>
        </p:nvSpPr>
        <p:spPr>
          <a:xfrm>
            <a:off x="5257800" y="2667000"/>
            <a:ext cx="2590800" cy="30480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TextBox 19"/>
          <p:cNvSpPr txBox="1"/>
          <p:nvPr/>
        </p:nvSpPr>
        <p:spPr>
          <a:xfrm>
            <a:off x="7848600" y="2602468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00B0F0"/>
                </a:solidFill>
              </a:rPr>
              <a:t>Ask for the type</a:t>
            </a:r>
          </a:p>
        </p:txBody>
      </p:sp>
      <p:sp>
        <p:nvSpPr>
          <p:cNvPr id="21" name="Rectangle 20"/>
          <p:cNvSpPr/>
          <p:nvPr/>
        </p:nvSpPr>
        <p:spPr>
          <a:xfrm>
            <a:off x="5257800" y="2971800"/>
            <a:ext cx="4800600" cy="533400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TextBox 21"/>
          <p:cNvSpPr txBox="1"/>
          <p:nvPr/>
        </p:nvSpPr>
        <p:spPr>
          <a:xfrm>
            <a:off x="9144000" y="3468470"/>
            <a:ext cx="1676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00B050"/>
                </a:solidFill>
              </a:rPr>
              <a:t>If the answer includes “text”</a:t>
            </a:r>
          </a:p>
        </p:txBody>
      </p:sp>
      <p:sp>
        <p:nvSpPr>
          <p:cNvPr id="23" name="Rectangle 22"/>
          <p:cNvSpPr/>
          <p:nvPr/>
        </p:nvSpPr>
        <p:spPr>
          <a:xfrm>
            <a:off x="6324600" y="3505200"/>
            <a:ext cx="2895600" cy="30480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TextBox 23"/>
          <p:cNvSpPr txBox="1"/>
          <p:nvPr/>
        </p:nvSpPr>
        <p:spPr>
          <a:xfrm>
            <a:off x="6858000" y="3810000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9F5811"/>
                </a:solidFill>
              </a:rPr>
              <a:t>Add .txt at the end</a:t>
            </a:r>
          </a:p>
        </p:txBody>
      </p:sp>
      <p:pic>
        <p:nvPicPr>
          <p:cNvPr id="26" name="Picture 25" descr="REAL-WORLD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5900" y="952500"/>
            <a:ext cx="2857500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628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/>
      <p:bldP spid="19" grpId="0" animBg="1"/>
      <p:bldP spid="20" grpId="0"/>
      <p:bldP spid="21" grpId="0" animBg="1"/>
      <p:bldP spid="22" grpId="0"/>
      <p:bldP spid="23" grpId="0" animBg="1"/>
      <p:bldP spid="2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nner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259174"/>
            <a:ext cx="9144000" cy="598827"/>
          </a:xfrm>
          <a:prstGeom prst="rect">
            <a:avLst/>
          </a:prstGeom>
        </p:spPr>
      </p:pic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4008438" y="6356350"/>
            <a:ext cx="66595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dirty="0" err="1"/>
              <a:t>Functions</a:t>
            </a:r>
            <a:endParaRPr lang="fr-FR" dirty="0"/>
          </a:p>
        </p:txBody>
      </p:sp>
      <p:sp>
        <p:nvSpPr>
          <p:cNvPr id="10" name="TextBox 9"/>
          <p:cNvSpPr txBox="1"/>
          <p:nvPr/>
        </p:nvSpPr>
        <p:spPr>
          <a:xfrm>
            <a:off x="9525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/>
              <a:t>4</a:t>
            </a:r>
          </a:p>
        </p:txBody>
      </p:sp>
      <p:sp>
        <p:nvSpPr>
          <p:cNvPr id="75" name="Text Box 4"/>
          <p:cNvSpPr txBox="1">
            <a:spLocks noChangeArrowheads="1"/>
          </p:cNvSpPr>
          <p:nvPr/>
        </p:nvSpPr>
        <p:spPr bwMode="auto">
          <a:xfrm>
            <a:off x="1524000" y="228600"/>
            <a:ext cx="91440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2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Power up </a:t>
            </a:r>
            <a:r>
              <a:rPr lang="fr-FR" sz="3200" b="1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your</a:t>
            </a:r>
            <a:r>
              <a:rPr lang="fr-FR" sz="32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scripts </a:t>
            </a:r>
            <a:r>
              <a:rPr lang="fr-FR" sz="3200" b="1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with</a:t>
            </a:r>
            <a:r>
              <a:rPr lang="fr-FR" sz="32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fr-FR" sz="3200" b="1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functions</a:t>
            </a:r>
            <a:r>
              <a:rPr lang="fr-FR" sz="32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!</a:t>
            </a:r>
            <a:endParaRPr lang="fr-FR" sz="3200" b="1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cxnSp>
        <p:nvCxnSpPr>
          <p:cNvPr id="76" name="Straight Connector 75"/>
          <p:cNvCxnSpPr/>
          <p:nvPr/>
        </p:nvCxnSpPr>
        <p:spPr>
          <a:xfrm>
            <a:off x="2057400" y="152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5943600" y="914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1600200" y="1524000"/>
            <a:ext cx="2590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You can pass arguments to a function, and they will be accessed as $1, ...</a:t>
            </a:r>
            <a:endParaRPr lang="en-GB" b="1" i="1" dirty="0">
              <a:solidFill>
                <a:srgbClr val="FF0000"/>
              </a:solidFill>
            </a:endParaRPr>
          </a:p>
        </p:txBody>
      </p:sp>
      <p:pic>
        <p:nvPicPr>
          <p:cNvPr id="16" name="Picture 15" descr="arguments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000" y="1066800"/>
            <a:ext cx="6393180" cy="5135880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7086600" y="5562600"/>
            <a:ext cx="2057400" cy="2286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5105400" y="3962400"/>
            <a:ext cx="2590800" cy="1524000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7086600" y="5562600"/>
            <a:ext cx="457200" cy="228600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Rectangle 30"/>
          <p:cNvSpPr/>
          <p:nvPr/>
        </p:nvSpPr>
        <p:spPr>
          <a:xfrm>
            <a:off x="4572000" y="3962400"/>
            <a:ext cx="609600" cy="228600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Rectangle 31"/>
          <p:cNvSpPr/>
          <p:nvPr/>
        </p:nvSpPr>
        <p:spPr>
          <a:xfrm>
            <a:off x="4572000" y="2971800"/>
            <a:ext cx="3124200" cy="228600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Freeform 32"/>
          <p:cNvSpPr/>
          <p:nvPr/>
        </p:nvSpPr>
        <p:spPr>
          <a:xfrm>
            <a:off x="4695731" y="4472412"/>
            <a:ext cx="2405205" cy="1113576"/>
          </a:xfrm>
          <a:custGeom>
            <a:avLst/>
            <a:gdLst>
              <a:gd name="connsiteX0" fmla="*/ 2405205 w 2405205"/>
              <a:gd name="connsiteY0" fmla="*/ 1113576 h 1113576"/>
              <a:gd name="connsiteX1" fmla="*/ 377228 w 2405205"/>
              <a:gd name="connsiteY1" fmla="*/ 796705 h 1113576"/>
              <a:gd name="connsiteX2" fmla="*/ 141838 w 2405205"/>
              <a:gd name="connsiteY2" fmla="*/ 0 h 1113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05205" h="1113576">
                <a:moveTo>
                  <a:pt x="2405205" y="1113576"/>
                </a:moveTo>
                <a:cubicBezTo>
                  <a:pt x="1579830" y="1047938"/>
                  <a:pt x="754456" y="982301"/>
                  <a:pt x="377228" y="796705"/>
                </a:cubicBezTo>
                <a:cubicBezTo>
                  <a:pt x="0" y="611109"/>
                  <a:pt x="70919" y="305554"/>
                  <a:pt x="141838" y="0"/>
                </a:cubicBezTo>
              </a:path>
            </a:pathLst>
          </a:cu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6" name="Straight Arrow Connector 35"/>
          <p:cNvCxnSpPr>
            <a:stCxn id="33" idx="2"/>
            <a:endCxn id="31" idx="2"/>
          </p:cNvCxnSpPr>
          <p:nvPr/>
        </p:nvCxnSpPr>
        <p:spPr>
          <a:xfrm flipV="1">
            <a:off x="4837568" y="4191000"/>
            <a:ext cx="39232" cy="281412"/>
          </a:xfrm>
          <a:prstGeom prst="straightConnector1">
            <a:avLst/>
          </a:prstGeom>
          <a:ln w="5715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Freeform 36"/>
          <p:cNvSpPr/>
          <p:nvPr/>
        </p:nvSpPr>
        <p:spPr>
          <a:xfrm>
            <a:off x="4030301" y="3123447"/>
            <a:ext cx="734840" cy="760491"/>
          </a:xfrm>
          <a:custGeom>
            <a:avLst/>
            <a:gdLst>
              <a:gd name="connsiteX0" fmla="*/ 734840 w 734840"/>
              <a:gd name="connsiteY0" fmla="*/ 760491 h 760491"/>
              <a:gd name="connsiteX1" fmla="*/ 273113 w 734840"/>
              <a:gd name="connsiteY1" fmla="*/ 597528 h 760491"/>
              <a:gd name="connsiteX2" fmla="*/ 1509 w 734840"/>
              <a:gd name="connsiteY2" fmla="*/ 181069 h 760491"/>
              <a:gd name="connsiteX3" fmla="*/ 282166 w 734840"/>
              <a:gd name="connsiteY3" fmla="*/ 0 h 760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4840" h="760491">
                <a:moveTo>
                  <a:pt x="734840" y="760491"/>
                </a:moveTo>
                <a:cubicBezTo>
                  <a:pt x="565087" y="727294"/>
                  <a:pt x="395335" y="694098"/>
                  <a:pt x="273113" y="597528"/>
                </a:cubicBezTo>
                <a:cubicBezTo>
                  <a:pt x="150891" y="500958"/>
                  <a:pt x="0" y="280657"/>
                  <a:pt x="1509" y="181069"/>
                </a:cubicBezTo>
                <a:cubicBezTo>
                  <a:pt x="3018" y="81481"/>
                  <a:pt x="142592" y="40740"/>
                  <a:pt x="282166" y="0"/>
                </a:cubicBezTo>
              </a:path>
            </a:pathLst>
          </a:cu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9" name="Straight Arrow Connector 38"/>
          <p:cNvCxnSpPr>
            <a:stCxn id="37" idx="3"/>
          </p:cNvCxnSpPr>
          <p:nvPr/>
        </p:nvCxnSpPr>
        <p:spPr>
          <a:xfrm flipV="1">
            <a:off x="4312468" y="3048000"/>
            <a:ext cx="183333" cy="75446"/>
          </a:xfrm>
          <a:prstGeom prst="straightConnector1">
            <a:avLst/>
          </a:prstGeom>
          <a:ln w="5715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/>
          <p:cNvSpPr/>
          <p:nvPr/>
        </p:nvSpPr>
        <p:spPr>
          <a:xfrm>
            <a:off x="7543800" y="5562600"/>
            <a:ext cx="914400" cy="228600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Freeform 41"/>
          <p:cNvSpPr/>
          <p:nvPr/>
        </p:nvSpPr>
        <p:spPr>
          <a:xfrm>
            <a:off x="5072959" y="4789283"/>
            <a:ext cx="2770361" cy="1264468"/>
          </a:xfrm>
          <a:custGeom>
            <a:avLst/>
            <a:gdLst>
              <a:gd name="connsiteX0" fmla="*/ 2770361 w 2770361"/>
              <a:gd name="connsiteY0" fmla="*/ 977774 h 1264468"/>
              <a:gd name="connsiteX1" fmla="*/ 2399169 w 2770361"/>
              <a:gd name="connsiteY1" fmla="*/ 1231271 h 1264468"/>
              <a:gd name="connsiteX2" fmla="*/ 642796 w 2770361"/>
              <a:gd name="connsiteY2" fmla="*/ 1059256 h 1264468"/>
              <a:gd name="connsiteX3" fmla="*/ 0 w 2770361"/>
              <a:gd name="connsiteY3" fmla="*/ 0 h 1264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70361" h="1264468">
                <a:moveTo>
                  <a:pt x="2770361" y="977774"/>
                </a:moveTo>
                <a:cubicBezTo>
                  <a:pt x="2762062" y="1097732"/>
                  <a:pt x="2753763" y="1217691"/>
                  <a:pt x="2399169" y="1231271"/>
                </a:cubicBezTo>
                <a:cubicBezTo>
                  <a:pt x="2044575" y="1244851"/>
                  <a:pt x="1042658" y="1264468"/>
                  <a:pt x="642796" y="1059256"/>
                </a:cubicBezTo>
                <a:cubicBezTo>
                  <a:pt x="242935" y="854044"/>
                  <a:pt x="121467" y="427022"/>
                  <a:pt x="0" y="0"/>
                </a:cubicBezTo>
              </a:path>
            </a:pathLst>
          </a:cu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4" name="Straight Arrow Connector 43"/>
          <p:cNvCxnSpPr>
            <a:stCxn id="42" idx="3"/>
          </p:cNvCxnSpPr>
          <p:nvPr/>
        </p:nvCxnSpPr>
        <p:spPr>
          <a:xfrm flipH="1" flipV="1">
            <a:off x="4953000" y="4267201"/>
            <a:ext cx="119958" cy="522083"/>
          </a:xfrm>
          <a:prstGeom prst="straightConnector1">
            <a:avLst/>
          </a:prstGeom>
          <a:ln w="5715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Freeform 46"/>
          <p:cNvSpPr/>
          <p:nvPr/>
        </p:nvSpPr>
        <p:spPr>
          <a:xfrm>
            <a:off x="4514661" y="3431264"/>
            <a:ext cx="313854" cy="534155"/>
          </a:xfrm>
          <a:custGeom>
            <a:avLst/>
            <a:gdLst>
              <a:gd name="connsiteX0" fmla="*/ 313854 w 313854"/>
              <a:gd name="connsiteY0" fmla="*/ 534155 h 534155"/>
              <a:gd name="connsiteX1" fmla="*/ 24143 w 313854"/>
              <a:gd name="connsiteY1" fmla="*/ 289711 h 534155"/>
              <a:gd name="connsiteX2" fmla="*/ 168998 w 313854"/>
              <a:gd name="connsiteY2" fmla="*/ 0 h 5341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3854" h="534155">
                <a:moveTo>
                  <a:pt x="313854" y="534155"/>
                </a:moveTo>
                <a:cubicBezTo>
                  <a:pt x="181070" y="456446"/>
                  <a:pt x="48286" y="378737"/>
                  <a:pt x="24143" y="289711"/>
                </a:cubicBezTo>
                <a:cubicBezTo>
                  <a:pt x="0" y="200685"/>
                  <a:pt x="84499" y="100342"/>
                  <a:pt x="168998" y="0"/>
                </a:cubicBezTo>
              </a:path>
            </a:pathLst>
          </a:cu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9" name="Straight Arrow Connector 48"/>
          <p:cNvCxnSpPr>
            <a:stCxn id="47" idx="2"/>
          </p:cNvCxnSpPr>
          <p:nvPr/>
        </p:nvCxnSpPr>
        <p:spPr>
          <a:xfrm flipV="1">
            <a:off x="4683660" y="3200401"/>
            <a:ext cx="269341" cy="230863"/>
          </a:xfrm>
          <a:prstGeom prst="straightConnector1">
            <a:avLst/>
          </a:prstGeom>
          <a:ln w="5715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1600200" y="3276601"/>
            <a:ext cx="2590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Note that </a:t>
            </a:r>
            <a:r>
              <a:rPr lang="en-GB" b="1" dirty="0"/>
              <a:t>$0 is always the name of the script</a:t>
            </a:r>
            <a:r>
              <a:rPr lang="en-GB" dirty="0"/>
              <a:t>! For the function’s name:</a:t>
            </a:r>
          </a:p>
          <a:p>
            <a:pPr algn="ctr"/>
            <a:r>
              <a:rPr lang="en-GB" dirty="0">
                <a:solidFill>
                  <a:srgbClr val="FF0000"/>
                </a:solidFill>
              </a:rPr>
              <a:t>${FUNCNAME[0]}</a:t>
            </a:r>
          </a:p>
        </p:txBody>
      </p:sp>
    </p:spTree>
    <p:extLst>
      <p:ext uri="{BB962C8B-B14F-4D97-AF65-F5344CB8AC3E}">
        <p14:creationId xmlns:p14="http://schemas.microsoft.com/office/powerpoint/2010/main" val="514336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30" grpId="0" animBg="1"/>
      <p:bldP spid="30" grpId="1" animBg="1"/>
      <p:bldP spid="31" grpId="0" animBg="1"/>
      <p:bldP spid="31" grpId="1" animBg="1"/>
      <p:bldP spid="31" grpId="2" animBg="1"/>
      <p:bldP spid="32" grpId="0" animBg="1"/>
      <p:bldP spid="32" grpId="1" animBg="1"/>
      <p:bldP spid="32" grpId="2" animBg="1"/>
      <p:bldP spid="33" grpId="0" animBg="1"/>
      <p:bldP spid="33" grpId="1" animBg="1"/>
      <p:bldP spid="37" grpId="0" animBg="1"/>
      <p:bldP spid="37" grpId="1" animBg="1"/>
      <p:bldP spid="41" grpId="0" animBg="1"/>
      <p:bldP spid="42" grpId="0" animBg="1"/>
      <p:bldP spid="47" grpId="0" animBg="1"/>
      <p:bldP spid="5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nner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259174"/>
            <a:ext cx="9144000" cy="598827"/>
          </a:xfrm>
          <a:prstGeom prst="rect">
            <a:avLst/>
          </a:prstGeom>
        </p:spPr>
      </p:pic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4008438" y="6356350"/>
            <a:ext cx="66595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dirty="0" err="1"/>
              <a:t>Functions</a:t>
            </a:r>
            <a:endParaRPr lang="fr-FR" dirty="0"/>
          </a:p>
        </p:txBody>
      </p:sp>
      <p:sp>
        <p:nvSpPr>
          <p:cNvPr id="10" name="TextBox 9"/>
          <p:cNvSpPr txBox="1"/>
          <p:nvPr/>
        </p:nvSpPr>
        <p:spPr>
          <a:xfrm>
            <a:off x="9525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/>
              <a:t>5</a:t>
            </a:r>
          </a:p>
        </p:txBody>
      </p:sp>
      <p:sp>
        <p:nvSpPr>
          <p:cNvPr id="75" name="Text Box 4"/>
          <p:cNvSpPr txBox="1">
            <a:spLocks noChangeArrowheads="1"/>
          </p:cNvSpPr>
          <p:nvPr/>
        </p:nvSpPr>
        <p:spPr bwMode="auto">
          <a:xfrm>
            <a:off x="1524000" y="228600"/>
            <a:ext cx="91440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2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Power up </a:t>
            </a:r>
            <a:r>
              <a:rPr lang="fr-FR" sz="3200" b="1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your</a:t>
            </a:r>
            <a:r>
              <a:rPr lang="fr-FR" sz="32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scripts </a:t>
            </a:r>
            <a:r>
              <a:rPr lang="fr-FR" sz="3200" b="1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with</a:t>
            </a:r>
            <a:r>
              <a:rPr lang="fr-FR" sz="32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fr-FR" sz="3200" b="1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functions</a:t>
            </a:r>
            <a:r>
              <a:rPr lang="fr-FR" sz="32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!</a:t>
            </a:r>
            <a:endParaRPr lang="fr-FR" sz="3200" b="1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cxnSp>
        <p:nvCxnSpPr>
          <p:cNvPr id="76" name="Straight Connector 75"/>
          <p:cNvCxnSpPr/>
          <p:nvPr/>
        </p:nvCxnSpPr>
        <p:spPr>
          <a:xfrm>
            <a:off x="2057400" y="152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5943600" y="914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8" name="Picture 7" descr="a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8620" y="1066800"/>
            <a:ext cx="6393180" cy="513588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600200" y="1524000"/>
            <a:ext cx="2590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Variables made in a function are accessible in the whole script.</a:t>
            </a:r>
            <a:endParaRPr lang="en-GB" b="1" i="1" dirty="0">
              <a:solidFill>
                <a:srgbClr val="FF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600200" y="2819401"/>
            <a:ext cx="259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Do </a:t>
            </a:r>
            <a:r>
              <a:rPr lang="en-GB" b="1" i="1" u="sng" dirty="0"/>
              <a:t>not</a:t>
            </a:r>
            <a:r>
              <a:rPr lang="en-GB" dirty="0"/>
              <a:t> use </a:t>
            </a:r>
            <a:r>
              <a:rPr lang="en-GB" dirty="0">
                <a:solidFill>
                  <a:srgbClr val="FF0000"/>
                </a:solidFill>
              </a:rPr>
              <a:t>return</a:t>
            </a:r>
            <a:r>
              <a:rPr lang="en-GB" dirty="0"/>
              <a:t> to get variables’ values back!</a:t>
            </a:r>
            <a:endParaRPr lang="en-GB" b="1" i="1" dirty="0">
              <a:solidFill>
                <a:srgbClr val="FF00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572000" y="3048000"/>
            <a:ext cx="304800" cy="1524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6248400" y="3733800"/>
            <a:ext cx="381000" cy="1524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5700000" y="5148000"/>
            <a:ext cx="381000" cy="1524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/>
        </p:nvSpPr>
        <p:spPr>
          <a:xfrm>
            <a:off x="6172200" y="5300400"/>
            <a:ext cx="381000" cy="1524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7" name="Picture 16" descr="no-return-sign.jpg"/>
          <p:cNvPicPr>
            <a:picLocks noChangeAspect="1"/>
          </p:cNvPicPr>
          <p:nvPr/>
        </p:nvPicPr>
        <p:blipFill>
          <a:blip r:embed="rId4" cstate="print"/>
          <a:srcRect l="14167" t="5105" r="15833" b="13375"/>
          <a:stretch>
            <a:fillRect/>
          </a:stretch>
        </p:blipFill>
        <p:spPr>
          <a:xfrm>
            <a:off x="1676400" y="3733800"/>
            <a:ext cx="2411896" cy="19812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2667000" y="4888468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For values</a:t>
            </a:r>
          </a:p>
        </p:txBody>
      </p:sp>
    </p:spTree>
    <p:extLst>
      <p:ext uri="{BB962C8B-B14F-4D97-AF65-F5344CB8AC3E}">
        <p14:creationId xmlns:p14="http://schemas.microsoft.com/office/powerpoint/2010/main" val="2621390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1" grpId="0" animBg="1"/>
      <p:bldP spid="12" grpId="0" animBg="1"/>
      <p:bldP spid="13" grpId="0" animBg="1"/>
      <p:bldP spid="14" grpId="0" animBg="1"/>
      <p:bldP spid="1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nner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259174"/>
            <a:ext cx="9144000" cy="598827"/>
          </a:xfrm>
          <a:prstGeom prst="rect">
            <a:avLst/>
          </a:prstGeom>
        </p:spPr>
      </p:pic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4008438" y="6356350"/>
            <a:ext cx="66595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dirty="0" err="1"/>
              <a:t>Functions</a:t>
            </a:r>
            <a:endParaRPr lang="fr-FR" dirty="0"/>
          </a:p>
        </p:txBody>
      </p:sp>
      <p:sp>
        <p:nvSpPr>
          <p:cNvPr id="10" name="TextBox 9"/>
          <p:cNvSpPr txBox="1"/>
          <p:nvPr/>
        </p:nvSpPr>
        <p:spPr>
          <a:xfrm>
            <a:off x="9525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/>
              <a:t>7</a:t>
            </a:r>
          </a:p>
        </p:txBody>
      </p:sp>
      <p:sp>
        <p:nvSpPr>
          <p:cNvPr id="75" name="Text Box 4"/>
          <p:cNvSpPr txBox="1">
            <a:spLocks noChangeArrowheads="1"/>
          </p:cNvSpPr>
          <p:nvPr/>
        </p:nvSpPr>
        <p:spPr bwMode="auto">
          <a:xfrm>
            <a:off x="1524000" y="228600"/>
            <a:ext cx="91440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2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Power up </a:t>
            </a:r>
            <a:r>
              <a:rPr lang="fr-FR" sz="3200" b="1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your</a:t>
            </a:r>
            <a:r>
              <a:rPr lang="fr-FR" sz="32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scripts </a:t>
            </a:r>
            <a:r>
              <a:rPr lang="fr-FR" sz="3200" b="1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with</a:t>
            </a:r>
            <a:r>
              <a:rPr lang="fr-FR" sz="32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fr-FR" sz="3200" b="1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functions</a:t>
            </a:r>
            <a:r>
              <a:rPr lang="fr-FR" sz="32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!</a:t>
            </a:r>
            <a:endParaRPr lang="fr-FR" sz="3200" b="1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cxnSp>
        <p:nvCxnSpPr>
          <p:cNvPr id="76" name="Straight Connector 75"/>
          <p:cNvCxnSpPr/>
          <p:nvPr/>
        </p:nvCxnSpPr>
        <p:spPr>
          <a:xfrm>
            <a:off x="2057400" y="152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5943600" y="914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8" name="Picture 7" descr="d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8620" y="1066800"/>
            <a:ext cx="6393180" cy="513588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524000" y="2337138"/>
            <a:ext cx="2743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rgbClr val="FF0000"/>
                </a:solidFill>
              </a:rPr>
              <a:t>return</a:t>
            </a:r>
            <a:r>
              <a:rPr lang="en-GB" dirty="0"/>
              <a:t> is used </a:t>
            </a:r>
            <a:r>
              <a:rPr lang="en-GB" u="sng" dirty="0"/>
              <a:t>only</a:t>
            </a:r>
            <a:r>
              <a:rPr lang="en-GB" dirty="0"/>
              <a:t> to end a function and give a status</a:t>
            </a:r>
            <a:endParaRPr lang="en-GB" b="1" dirty="0">
              <a:solidFill>
                <a:srgbClr val="FF0000"/>
              </a:solidFill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 rot="10800000" flipV="1">
            <a:off x="2895600" y="2907268"/>
            <a:ext cx="838200" cy="3048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rot="5400000">
            <a:off x="3086100" y="3173968"/>
            <a:ext cx="914400" cy="3810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676400" y="3135868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0 for success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438400" y="3745468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1 for fail</a:t>
            </a:r>
          </a:p>
        </p:txBody>
      </p:sp>
    </p:spTree>
    <p:extLst>
      <p:ext uri="{BB962C8B-B14F-4D97-AF65-F5344CB8AC3E}">
        <p14:creationId xmlns:p14="http://schemas.microsoft.com/office/powerpoint/2010/main" val="26063622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nner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259174"/>
            <a:ext cx="9144000" cy="598827"/>
          </a:xfrm>
          <a:prstGeom prst="rect">
            <a:avLst/>
          </a:prstGeom>
        </p:spPr>
      </p:pic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4008438" y="6356350"/>
            <a:ext cx="66595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dirty="0" err="1"/>
              <a:t>Functions</a:t>
            </a:r>
            <a:endParaRPr lang="fr-FR" dirty="0"/>
          </a:p>
        </p:txBody>
      </p:sp>
      <p:sp>
        <p:nvSpPr>
          <p:cNvPr id="10" name="TextBox 9"/>
          <p:cNvSpPr txBox="1"/>
          <p:nvPr/>
        </p:nvSpPr>
        <p:spPr>
          <a:xfrm>
            <a:off x="9525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/>
              <a:t>23</a:t>
            </a:r>
          </a:p>
        </p:txBody>
      </p:sp>
      <p:sp>
        <p:nvSpPr>
          <p:cNvPr id="11" name="Text Box 4"/>
          <p:cNvSpPr txBox="1">
            <a:spLocks noChangeArrowheads="1"/>
          </p:cNvSpPr>
          <p:nvPr/>
        </p:nvSpPr>
        <p:spPr bwMode="auto">
          <a:xfrm>
            <a:off x="1524000" y="228600"/>
            <a:ext cx="91440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2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How </a:t>
            </a:r>
            <a:r>
              <a:rPr lang="fr-FR" sz="3200" b="1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some</a:t>
            </a:r>
            <a:r>
              <a:rPr lang="fr-FR" sz="32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people use </a:t>
            </a:r>
            <a:r>
              <a:rPr lang="fr-FR" sz="3200" b="1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functions</a:t>
            </a:r>
            <a:r>
              <a:rPr lang="fr-FR" sz="32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…</a:t>
            </a:r>
            <a:endParaRPr lang="fr-FR" sz="3200" b="1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2057400" y="152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5943600" y="914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5" name="Picture 14" descr="1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4840" y="990600"/>
            <a:ext cx="6233160" cy="5234940"/>
          </a:xfrm>
          <a:prstGeom prst="rect">
            <a:avLst/>
          </a:prstGeom>
        </p:spPr>
      </p:pic>
      <p:pic>
        <p:nvPicPr>
          <p:cNvPr id="16" name="Picture 15" descr="2.gi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4840" y="990600"/>
            <a:ext cx="6233160" cy="5234940"/>
          </a:xfrm>
          <a:prstGeom prst="rect">
            <a:avLst/>
          </a:prstGeom>
        </p:spPr>
      </p:pic>
      <p:pic>
        <p:nvPicPr>
          <p:cNvPr id="20" name="Picture 19" descr="v2J6obU.gi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70420" y="2312670"/>
            <a:ext cx="2743200" cy="274320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7170420" y="5067538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i="1" dirty="0"/>
              <a:t>3 hours later...</a:t>
            </a:r>
          </a:p>
        </p:txBody>
      </p:sp>
      <p:pic>
        <p:nvPicPr>
          <p:cNvPr id="22" name="Picture 21" descr="4.gi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34840" y="990600"/>
            <a:ext cx="6233160" cy="5234940"/>
          </a:xfrm>
          <a:prstGeom prst="rect">
            <a:avLst/>
          </a:prstGeom>
        </p:spPr>
      </p:pic>
      <p:pic>
        <p:nvPicPr>
          <p:cNvPr id="23" name="Picture 22" descr="5.gif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34840" y="990600"/>
            <a:ext cx="6233160" cy="5234940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524000" y="2743200"/>
            <a:ext cx="2971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If you want to overload a command, then you need to use the </a:t>
            </a:r>
            <a:r>
              <a:rPr lang="en-GB" b="1" dirty="0">
                <a:solidFill>
                  <a:srgbClr val="FF0000"/>
                </a:solidFill>
              </a:rPr>
              <a:t>command</a:t>
            </a:r>
            <a:r>
              <a:rPr lang="en-GB" dirty="0"/>
              <a:t> keyword</a:t>
            </a:r>
          </a:p>
        </p:txBody>
      </p:sp>
    </p:spTree>
    <p:extLst>
      <p:ext uri="{BB962C8B-B14F-4D97-AF65-F5344CB8AC3E}">
        <p14:creationId xmlns:p14="http://schemas.microsoft.com/office/powerpoint/2010/main" val="4153428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nner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259174"/>
            <a:ext cx="9144000" cy="598827"/>
          </a:xfrm>
          <a:prstGeom prst="rect">
            <a:avLst/>
          </a:prstGeom>
        </p:spPr>
      </p:pic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4008438" y="6356350"/>
            <a:ext cx="66595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dirty="0" err="1"/>
              <a:t>Functions</a:t>
            </a:r>
            <a:endParaRPr lang="fr-FR" dirty="0"/>
          </a:p>
        </p:txBody>
      </p:sp>
      <p:sp>
        <p:nvSpPr>
          <p:cNvPr id="10" name="TextBox 9"/>
          <p:cNvSpPr txBox="1"/>
          <p:nvPr/>
        </p:nvSpPr>
        <p:spPr>
          <a:xfrm>
            <a:off x="9525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/>
              <a:t>24</a:t>
            </a:r>
          </a:p>
        </p:txBody>
      </p:sp>
      <p:sp>
        <p:nvSpPr>
          <p:cNvPr id="11" name="Text Box 4"/>
          <p:cNvSpPr txBox="1">
            <a:spLocks noChangeArrowheads="1"/>
          </p:cNvSpPr>
          <p:nvPr/>
        </p:nvSpPr>
        <p:spPr bwMode="auto">
          <a:xfrm>
            <a:off x="1524000" y="228600"/>
            <a:ext cx="91440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2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How </a:t>
            </a:r>
            <a:r>
              <a:rPr lang="fr-FR" sz="3200" b="1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some</a:t>
            </a:r>
            <a:r>
              <a:rPr lang="fr-FR" sz="32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people use </a:t>
            </a:r>
            <a:r>
              <a:rPr lang="fr-FR" sz="3200" b="1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functions</a:t>
            </a:r>
            <a:r>
              <a:rPr lang="fr-FR" sz="32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…</a:t>
            </a:r>
            <a:endParaRPr lang="fr-FR" sz="3200" b="1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2057400" y="152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5943600" y="914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524000" y="1600200"/>
            <a:ext cx="28956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A function must contain at least one instruction.</a:t>
            </a:r>
          </a:p>
          <a:p>
            <a:pPr algn="ctr"/>
            <a:endParaRPr lang="en-GB" dirty="0"/>
          </a:p>
          <a:p>
            <a:pPr algn="ctr"/>
            <a:r>
              <a:rPr lang="en-GB" sz="2800" b="1" dirty="0"/>
              <a:t>:</a:t>
            </a:r>
            <a:r>
              <a:rPr lang="en-GB" dirty="0"/>
              <a:t> is the do-nothing instruction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524000" y="4114800"/>
            <a:ext cx="289560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If a function is a one liner, commands must be </a:t>
            </a:r>
            <a:r>
              <a:rPr lang="en-GB" sz="2800" b="1" dirty="0"/>
              <a:t>; </a:t>
            </a:r>
            <a:r>
              <a:rPr lang="en-GB" dirty="0"/>
              <a:t>separated with a final </a:t>
            </a:r>
            <a:r>
              <a:rPr lang="en-GB" sz="2800" b="1" dirty="0"/>
              <a:t>;</a:t>
            </a:r>
          </a:p>
        </p:txBody>
      </p:sp>
      <p:pic>
        <p:nvPicPr>
          <p:cNvPr id="24" name="Picture 23" descr="1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3400" y="990600"/>
            <a:ext cx="6233160" cy="5234940"/>
          </a:xfrm>
          <a:prstGeom prst="rect">
            <a:avLst/>
          </a:prstGeom>
        </p:spPr>
      </p:pic>
      <p:pic>
        <p:nvPicPr>
          <p:cNvPr id="25" name="Picture 24" descr="2.gi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3400" y="990600"/>
            <a:ext cx="6233160" cy="5234940"/>
          </a:xfrm>
          <a:prstGeom prst="rect">
            <a:avLst/>
          </a:prstGeom>
        </p:spPr>
      </p:pic>
      <p:pic>
        <p:nvPicPr>
          <p:cNvPr id="26" name="Picture 25" descr="3.gi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3400" y="990600"/>
            <a:ext cx="6233160" cy="5234940"/>
          </a:xfrm>
          <a:prstGeom prst="rect">
            <a:avLst/>
          </a:prstGeom>
        </p:spPr>
      </p:pic>
      <p:pic>
        <p:nvPicPr>
          <p:cNvPr id="27" name="Picture 26" descr="4.gi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43400" y="990600"/>
            <a:ext cx="6233160" cy="5234940"/>
          </a:xfrm>
          <a:prstGeom prst="rect">
            <a:avLst/>
          </a:prstGeom>
        </p:spPr>
      </p:pic>
      <p:pic>
        <p:nvPicPr>
          <p:cNvPr id="28" name="Picture 27" descr="5.gif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43400" y="990600"/>
            <a:ext cx="6233160" cy="5234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838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nner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259174"/>
            <a:ext cx="9144000" cy="598827"/>
          </a:xfrm>
          <a:prstGeom prst="rect">
            <a:avLst/>
          </a:prstGeom>
        </p:spPr>
      </p:pic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4008438" y="6356350"/>
            <a:ext cx="66595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dirty="0" err="1"/>
              <a:t>Functions</a:t>
            </a:r>
            <a:endParaRPr lang="fr-FR" dirty="0"/>
          </a:p>
        </p:txBody>
      </p:sp>
      <p:sp>
        <p:nvSpPr>
          <p:cNvPr id="10" name="TextBox 9"/>
          <p:cNvSpPr txBox="1"/>
          <p:nvPr/>
        </p:nvSpPr>
        <p:spPr>
          <a:xfrm>
            <a:off x="9525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/>
              <a:t>25</a:t>
            </a:r>
          </a:p>
        </p:txBody>
      </p:sp>
      <p:sp>
        <p:nvSpPr>
          <p:cNvPr id="11" name="Text Box 4"/>
          <p:cNvSpPr txBox="1">
            <a:spLocks noChangeArrowheads="1"/>
          </p:cNvSpPr>
          <p:nvPr/>
        </p:nvSpPr>
        <p:spPr bwMode="auto">
          <a:xfrm>
            <a:off x="1524000" y="228600"/>
            <a:ext cx="91440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2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How </a:t>
            </a:r>
            <a:r>
              <a:rPr lang="fr-FR" sz="3200" b="1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some</a:t>
            </a:r>
            <a:r>
              <a:rPr lang="fr-FR" sz="32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people use </a:t>
            </a:r>
            <a:r>
              <a:rPr lang="fr-FR" sz="3200" b="1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functions</a:t>
            </a:r>
            <a:r>
              <a:rPr lang="fr-FR" sz="32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…</a:t>
            </a:r>
            <a:endParaRPr lang="fr-FR" sz="3200" b="1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2057400" y="152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5943600" y="914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524000" y="1771472"/>
            <a:ext cx="9144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200" dirty="0"/>
              <a:t>:(){ :|: &amp; };: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524000" y="1290936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/>
              <a:t>This is a valid function... It will run! </a:t>
            </a:r>
          </a:p>
        </p:txBody>
      </p:sp>
    </p:spTree>
    <p:extLst>
      <p:ext uri="{BB962C8B-B14F-4D97-AF65-F5344CB8AC3E}">
        <p14:creationId xmlns:p14="http://schemas.microsoft.com/office/powerpoint/2010/main" val="7855586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banner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259174"/>
            <a:ext cx="9144000" cy="598827"/>
          </a:xfrm>
          <a:prstGeom prst="rect">
            <a:avLst/>
          </a:prstGeom>
        </p:spPr>
      </p:pic>
      <p:sp>
        <p:nvSpPr>
          <p:cNvPr id="11" name="Text Box 8"/>
          <p:cNvSpPr txBox="1">
            <a:spLocks noChangeArrowheads="1"/>
          </p:cNvSpPr>
          <p:nvPr/>
        </p:nvSpPr>
        <p:spPr bwMode="auto">
          <a:xfrm>
            <a:off x="4008438" y="6356350"/>
            <a:ext cx="61261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dirty="0" err="1"/>
              <a:t>While</a:t>
            </a:r>
            <a:r>
              <a:rPr lang="fr-FR" dirty="0"/>
              <a:t> and for </a:t>
            </a:r>
            <a:r>
              <a:rPr lang="fr-FR" dirty="0" err="1"/>
              <a:t>loops</a:t>
            </a:r>
            <a:endParaRPr lang="fr-FR" dirty="0"/>
          </a:p>
        </p:txBody>
      </p:sp>
      <p:sp>
        <p:nvSpPr>
          <p:cNvPr id="12" name="TextBox 11"/>
          <p:cNvSpPr txBox="1"/>
          <p:nvPr/>
        </p:nvSpPr>
        <p:spPr>
          <a:xfrm>
            <a:off x="9525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/>
              <a:t>20</a:t>
            </a:r>
          </a:p>
        </p:txBody>
      </p:sp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1524000" y="228600"/>
            <a:ext cx="91440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200" b="1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While</a:t>
            </a:r>
            <a:endParaRPr lang="fr-FR" sz="3200" b="1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2057400" y="152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5943600" y="914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524000" y="76200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Typical uses: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362200" y="1143001"/>
            <a:ext cx="830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GB" sz="2400" dirty="0"/>
              <a:t> Generating a set of numbers</a:t>
            </a:r>
          </a:p>
        </p:txBody>
      </p:sp>
      <p:pic>
        <p:nvPicPr>
          <p:cNvPr id="17" name="Picture 16" descr="while1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" y="1676401"/>
            <a:ext cx="4724400" cy="281379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0" name="TextBox 19"/>
          <p:cNvSpPr txBox="1"/>
          <p:nvPr/>
        </p:nvSpPr>
        <p:spPr>
          <a:xfrm>
            <a:off x="6477000" y="2286000"/>
            <a:ext cx="4191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i="1" dirty="0"/>
              <a:t>Modify the template to show the value of all arguments.</a:t>
            </a:r>
            <a:endParaRPr lang="en-GB" sz="2000" dirty="0"/>
          </a:p>
        </p:txBody>
      </p:sp>
      <p:sp>
        <p:nvSpPr>
          <p:cNvPr id="18" name="TextBox 17"/>
          <p:cNvSpPr txBox="1"/>
          <p:nvPr/>
        </p:nvSpPr>
        <p:spPr>
          <a:xfrm>
            <a:off x="6858000" y="3392270"/>
            <a:ext cx="3886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$# is the number of argument</a:t>
            </a:r>
          </a:p>
          <a:p>
            <a:r>
              <a:rPr lang="en-GB" dirty="0"/>
              <a:t>$1, $2, ..., ${10}, ${11} is an argument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676400" y="1981200"/>
            <a:ext cx="4648200" cy="914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extBox 14"/>
          <p:cNvSpPr txBox="1"/>
          <p:nvPr/>
        </p:nvSpPr>
        <p:spPr>
          <a:xfrm>
            <a:off x="2286000" y="2753380"/>
            <a:ext cx="53340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2800" dirty="0"/>
              <a:t>1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495800" y="3181290"/>
            <a:ext cx="914400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2000" dirty="0"/>
              <a:t>“$#” ];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133600" y="3486090"/>
            <a:ext cx="3048000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2000" dirty="0"/>
              <a:t>echo “${</a:t>
            </a:r>
            <a:r>
              <a:rPr lang="en-GB" sz="2000" dirty="0" err="1"/>
              <a:t>var</a:t>
            </a:r>
            <a:r>
              <a:rPr lang="en-GB" sz="2000" dirty="0"/>
              <a:t>}”</a:t>
            </a:r>
          </a:p>
        </p:txBody>
      </p:sp>
      <p:pic>
        <p:nvPicPr>
          <p:cNvPr id="23" name="Picture 22" descr="88210d307c4e8a79a183941972dd3175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5990" y="1600200"/>
            <a:ext cx="4615811" cy="44958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25" name="Straight Connector 24"/>
          <p:cNvCxnSpPr/>
          <p:nvPr/>
        </p:nvCxnSpPr>
        <p:spPr>
          <a:xfrm rot="16200000" flipH="1">
            <a:off x="1828800" y="1524000"/>
            <a:ext cx="3352800" cy="335280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rot="5400000">
            <a:off x="1828800" y="1600200"/>
            <a:ext cx="3429000" cy="327660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3571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0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2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1524000" y="228600"/>
            <a:ext cx="91440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200" b="1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While</a:t>
            </a:r>
            <a:endParaRPr lang="fr-FR" sz="3200" b="1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2057400" y="152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5943600" y="914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524000" y="76200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Typical uses: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362200" y="1143001"/>
            <a:ext cx="830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GB" sz="2400" dirty="0"/>
              <a:t> Generating a set of numbers</a:t>
            </a:r>
          </a:p>
        </p:txBody>
      </p:sp>
      <p:pic>
        <p:nvPicPr>
          <p:cNvPr id="14" name="Picture 13" descr="arg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1588808"/>
            <a:ext cx="4953000" cy="464634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6" name="Freeform 15"/>
          <p:cNvSpPr/>
          <p:nvPr/>
        </p:nvSpPr>
        <p:spPr>
          <a:xfrm>
            <a:off x="4556911" y="3141553"/>
            <a:ext cx="2743200" cy="1113577"/>
          </a:xfrm>
          <a:custGeom>
            <a:avLst/>
            <a:gdLst>
              <a:gd name="connsiteX0" fmla="*/ 2743200 w 2743200"/>
              <a:gd name="connsiteY0" fmla="*/ 1113577 h 1113577"/>
              <a:gd name="connsiteX1" fmla="*/ 1674891 w 2743200"/>
              <a:gd name="connsiteY1" fmla="*/ 914400 h 1113577"/>
              <a:gd name="connsiteX2" fmla="*/ 995881 w 2743200"/>
              <a:gd name="connsiteY2" fmla="*/ 543208 h 1113577"/>
              <a:gd name="connsiteX3" fmla="*/ 742384 w 2743200"/>
              <a:gd name="connsiteY3" fmla="*/ 162963 h 1113577"/>
              <a:gd name="connsiteX4" fmla="*/ 516047 w 2743200"/>
              <a:gd name="connsiteY4" fmla="*/ 27161 h 1113577"/>
              <a:gd name="connsiteX5" fmla="*/ 0 w 2743200"/>
              <a:gd name="connsiteY5" fmla="*/ 0 h 1113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43200" h="1113577">
                <a:moveTo>
                  <a:pt x="2743200" y="1113577"/>
                </a:moveTo>
                <a:cubicBezTo>
                  <a:pt x="2354655" y="1061519"/>
                  <a:pt x="1966111" y="1009461"/>
                  <a:pt x="1674891" y="914400"/>
                </a:cubicBezTo>
                <a:cubicBezTo>
                  <a:pt x="1383671" y="819339"/>
                  <a:pt x="1151299" y="668447"/>
                  <a:pt x="995881" y="543208"/>
                </a:cubicBezTo>
                <a:cubicBezTo>
                  <a:pt x="840463" y="417969"/>
                  <a:pt x="822356" y="248971"/>
                  <a:pt x="742384" y="162963"/>
                </a:cubicBezTo>
                <a:cubicBezTo>
                  <a:pt x="662412" y="76955"/>
                  <a:pt x="639778" y="54321"/>
                  <a:pt x="516047" y="27161"/>
                </a:cubicBezTo>
                <a:cubicBezTo>
                  <a:pt x="392316" y="1"/>
                  <a:pt x="196158" y="0"/>
                  <a:pt x="0" y="0"/>
                </a:cubicBezTo>
              </a:path>
            </a:pathLst>
          </a:cu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3" name="Straight Arrow Connector 22"/>
          <p:cNvCxnSpPr>
            <a:stCxn id="16" idx="5"/>
          </p:cNvCxnSpPr>
          <p:nvPr/>
        </p:nvCxnSpPr>
        <p:spPr>
          <a:xfrm flipH="1" flipV="1">
            <a:off x="3124201" y="3124200"/>
            <a:ext cx="1432711" cy="17352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7086600" y="3581400"/>
            <a:ext cx="3581400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Little trick: we don’t want the value of </a:t>
            </a:r>
            <a:r>
              <a:rPr lang="en-GB" dirty="0" err="1"/>
              <a:t>var</a:t>
            </a:r>
            <a:r>
              <a:rPr lang="en-GB" dirty="0"/>
              <a:t>, but of the argument that it refers to. Using </a:t>
            </a:r>
            <a:r>
              <a:rPr lang="en-GB" sz="3200" b="1" dirty="0"/>
              <a:t>!</a:t>
            </a:r>
            <a:r>
              <a:rPr lang="en-GB" dirty="0"/>
              <a:t> performs an </a:t>
            </a:r>
            <a:r>
              <a:rPr lang="en-GB" b="1" dirty="0">
                <a:solidFill>
                  <a:srgbClr val="FF0000"/>
                </a:solidFill>
              </a:rPr>
              <a:t>indirection</a:t>
            </a:r>
            <a:r>
              <a:rPr lang="en-GB" dirty="0"/>
              <a:t>.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010400" y="5105401"/>
            <a:ext cx="3657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You can read more about tricks for parameter expansions at:</a:t>
            </a:r>
          </a:p>
          <a:p>
            <a:pPr algn="ctr"/>
            <a:r>
              <a:rPr lang="en-GB" dirty="0">
                <a:hlinkClick r:id="rId3"/>
              </a:rPr>
              <a:t>http://wiki.bash-hackers.org/syntax/pe</a:t>
            </a:r>
            <a:endParaRPr lang="en-GB" dirty="0"/>
          </a:p>
        </p:txBody>
      </p:sp>
      <p:sp>
        <p:nvSpPr>
          <p:cNvPr id="17" name="TextBox 16"/>
          <p:cNvSpPr txBox="1"/>
          <p:nvPr/>
        </p:nvSpPr>
        <p:spPr>
          <a:xfrm>
            <a:off x="6477000" y="2286000"/>
            <a:ext cx="4191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i="1" dirty="0"/>
              <a:t>Modify the template to show the value of all arguments.</a:t>
            </a:r>
            <a:endParaRPr lang="en-GB" sz="2000" dirty="0"/>
          </a:p>
        </p:txBody>
      </p:sp>
      <p:pic>
        <p:nvPicPr>
          <p:cNvPr id="18" name="Picture 17" descr="13wjhk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9600" y="4572000"/>
            <a:ext cx="2590800" cy="1720453"/>
          </a:xfrm>
          <a:prstGeom prst="rect">
            <a:avLst/>
          </a:prstGeom>
        </p:spPr>
      </p:pic>
      <p:pic>
        <p:nvPicPr>
          <p:cNvPr id="10" name="Picture 9" descr="banner.gi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000" y="6259174"/>
            <a:ext cx="9144000" cy="598827"/>
          </a:xfrm>
          <a:prstGeom prst="rect">
            <a:avLst/>
          </a:prstGeom>
        </p:spPr>
      </p:pic>
      <p:sp>
        <p:nvSpPr>
          <p:cNvPr id="11" name="Text Box 8"/>
          <p:cNvSpPr txBox="1">
            <a:spLocks noChangeArrowheads="1"/>
          </p:cNvSpPr>
          <p:nvPr/>
        </p:nvSpPr>
        <p:spPr bwMode="auto">
          <a:xfrm>
            <a:off x="4008438" y="6356350"/>
            <a:ext cx="61261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dirty="0" err="1"/>
              <a:t>While</a:t>
            </a:r>
            <a:r>
              <a:rPr lang="fr-FR" dirty="0"/>
              <a:t> and for </a:t>
            </a:r>
            <a:r>
              <a:rPr lang="fr-FR" dirty="0" err="1"/>
              <a:t>loops</a:t>
            </a:r>
            <a:endParaRPr lang="fr-FR" dirty="0"/>
          </a:p>
        </p:txBody>
      </p:sp>
      <p:sp>
        <p:nvSpPr>
          <p:cNvPr id="12" name="TextBox 11"/>
          <p:cNvSpPr txBox="1"/>
          <p:nvPr/>
        </p:nvSpPr>
        <p:spPr>
          <a:xfrm>
            <a:off x="9525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/>
              <a:t>21</a:t>
            </a:r>
          </a:p>
        </p:txBody>
      </p:sp>
    </p:spTree>
    <p:extLst>
      <p:ext uri="{BB962C8B-B14F-4D97-AF65-F5344CB8AC3E}">
        <p14:creationId xmlns:p14="http://schemas.microsoft.com/office/powerpoint/2010/main" val="2528128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4" grpId="0"/>
      <p:bldP spid="2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banner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259174"/>
            <a:ext cx="9144000" cy="598827"/>
          </a:xfrm>
          <a:prstGeom prst="rect">
            <a:avLst/>
          </a:prstGeom>
        </p:spPr>
      </p:pic>
      <p:sp>
        <p:nvSpPr>
          <p:cNvPr id="11" name="Text Box 8"/>
          <p:cNvSpPr txBox="1">
            <a:spLocks noChangeArrowheads="1"/>
          </p:cNvSpPr>
          <p:nvPr/>
        </p:nvSpPr>
        <p:spPr bwMode="auto">
          <a:xfrm>
            <a:off x="4008438" y="6356350"/>
            <a:ext cx="61261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dirty="0" err="1"/>
              <a:t>While</a:t>
            </a:r>
            <a:r>
              <a:rPr lang="fr-FR" dirty="0"/>
              <a:t> and for </a:t>
            </a:r>
            <a:r>
              <a:rPr lang="fr-FR" dirty="0" err="1"/>
              <a:t>loops</a:t>
            </a:r>
            <a:endParaRPr lang="fr-FR" dirty="0"/>
          </a:p>
        </p:txBody>
      </p:sp>
      <p:sp>
        <p:nvSpPr>
          <p:cNvPr id="12" name="TextBox 11"/>
          <p:cNvSpPr txBox="1"/>
          <p:nvPr/>
        </p:nvSpPr>
        <p:spPr>
          <a:xfrm>
            <a:off x="9525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/>
              <a:t>30</a:t>
            </a:r>
          </a:p>
        </p:txBody>
      </p:sp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1524000" y="228600"/>
            <a:ext cx="91440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2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For .. in</a:t>
            </a:r>
            <a:endParaRPr lang="fr-FR" sz="3200" b="1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2057400" y="152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5943600" y="914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3733800" y="2401669"/>
            <a:ext cx="1066800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/>
        </p:nvSpPr>
        <p:spPr>
          <a:xfrm>
            <a:off x="5105400" y="2706469"/>
            <a:ext cx="2362200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/>
        </p:nvSpPr>
        <p:spPr>
          <a:xfrm>
            <a:off x="4343400" y="3087469"/>
            <a:ext cx="2362200" cy="609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TextBox 21"/>
          <p:cNvSpPr txBox="1"/>
          <p:nvPr/>
        </p:nvSpPr>
        <p:spPr>
          <a:xfrm>
            <a:off x="2895600" y="4535270"/>
            <a:ext cx="7162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/>
              <a:t>Keep doing </a:t>
            </a:r>
            <a:r>
              <a:rPr lang="en-GB" sz="3600" dirty="0">
                <a:solidFill>
                  <a:srgbClr val="00B0F0"/>
                </a:solidFill>
              </a:rPr>
              <a:t>this</a:t>
            </a:r>
            <a:r>
              <a:rPr lang="en-GB" sz="3600" dirty="0"/>
              <a:t> for each item in </a:t>
            </a:r>
            <a:r>
              <a:rPr lang="en-GB" sz="3600" dirty="0">
                <a:solidFill>
                  <a:srgbClr val="00B050"/>
                </a:solidFill>
              </a:rPr>
              <a:t>that</a:t>
            </a:r>
            <a:endParaRPr lang="en-GB" sz="3600" dirty="0"/>
          </a:p>
        </p:txBody>
      </p:sp>
      <p:pic>
        <p:nvPicPr>
          <p:cNvPr id="25" name="Picture 24" descr="file.gif"/>
          <p:cNvPicPr>
            <a:picLocks noChangeAspect="1"/>
          </p:cNvPicPr>
          <p:nvPr/>
        </p:nvPicPr>
        <p:blipFill>
          <a:blip r:embed="rId3"/>
          <a:srcRect t="28166" r="63447" b="54367"/>
          <a:stretch>
            <a:fillRect/>
          </a:stretch>
        </p:blipFill>
        <p:spPr>
          <a:xfrm>
            <a:off x="3962400" y="1785953"/>
            <a:ext cx="4572000" cy="1834916"/>
          </a:xfrm>
          <a:prstGeom prst="rect">
            <a:avLst/>
          </a:prstGeom>
          <a:ln w="285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cxnSp>
        <p:nvCxnSpPr>
          <p:cNvPr id="23" name="Straight Arrow Connector 22"/>
          <p:cNvCxnSpPr/>
          <p:nvPr/>
        </p:nvCxnSpPr>
        <p:spPr>
          <a:xfrm rot="5400000" flipH="1" flipV="1">
            <a:off x="4648200" y="3961606"/>
            <a:ext cx="1371600" cy="1588"/>
          </a:xfrm>
          <a:prstGeom prst="straightConnector1">
            <a:avLst/>
          </a:prstGeom>
          <a:ln w="7620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rot="10800000">
            <a:off x="7010400" y="2971800"/>
            <a:ext cx="2286000" cy="1676400"/>
          </a:xfrm>
          <a:prstGeom prst="straightConnector1">
            <a:avLst/>
          </a:prstGeom>
          <a:ln w="762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4800600" y="3276600"/>
            <a:ext cx="1447800" cy="1588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5943600" y="2971800"/>
            <a:ext cx="1371600" cy="1588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534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banner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259174"/>
            <a:ext cx="9144000" cy="598827"/>
          </a:xfrm>
          <a:prstGeom prst="rect">
            <a:avLst/>
          </a:prstGeom>
        </p:spPr>
      </p:pic>
      <p:sp>
        <p:nvSpPr>
          <p:cNvPr id="11" name="Text Box 8"/>
          <p:cNvSpPr txBox="1">
            <a:spLocks noChangeArrowheads="1"/>
          </p:cNvSpPr>
          <p:nvPr/>
        </p:nvSpPr>
        <p:spPr bwMode="auto">
          <a:xfrm>
            <a:off x="4008438" y="6356350"/>
            <a:ext cx="61261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dirty="0" err="1"/>
              <a:t>While</a:t>
            </a:r>
            <a:r>
              <a:rPr lang="fr-FR" dirty="0"/>
              <a:t> and for </a:t>
            </a:r>
            <a:r>
              <a:rPr lang="fr-FR" dirty="0" err="1"/>
              <a:t>loops</a:t>
            </a:r>
            <a:endParaRPr lang="fr-FR" dirty="0"/>
          </a:p>
        </p:txBody>
      </p:sp>
      <p:sp>
        <p:nvSpPr>
          <p:cNvPr id="12" name="TextBox 11"/>
          <p:cNvSpPr txBox="1"/>
          <p:nvPr/>
        </p:nvSpPr>
        <p:spPr>
          <a:xfrm>
            <a:off x="9525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/>
              <a:t>30</a:t>
            </a:r>
          </a:p>
        </p:txBody>
      </p:sp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1524000" y="228600"/>
            <a:ext cx="91440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2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For .. in</a:t>
            </a:r>
            <a:endParaRPr lang="fr-FR" sz="3200" b="1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2057400" y="152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5943600" y="914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3733800" y="2401669"/>
            <a:ext cx="1066800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/>
        </p:nvSpPr>
        <p:spPr>
          <a:xfrm>
            <a:off x="5105400" y="2706469"/>
            <a:ext cx="2362200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/>
        </p:nvSpPr>
        <p:spPr>
          <a:xfrm>
            <a:off x="4343400" y="3087469"/>
            <a:ext cx="2362200" cy="609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TextBox 21"/>
          <p:cNvSpPr txBox="1"/>
          <p:nvPr/>
        </p:nvSpPr>
        <p:spPr>
          <a:xfrm>
            <a:off x="2895600" y="4535270"/>
            <a:ext cx="7162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/>
              <a:t>Keep doing </a:t>
            </a:r>
            <a:r>
              <a:rPr lang="en-GB" sz="3600" dirty="0">
                <a:solidFill>
                  <a:srgbClr val="00B0F0"/>
                </a:solidFill>
              </a:rPr>
              <a:t>this</a:t>
            </a:r>
            <a:r>
              <a:rPr lang="en-GB" sz="3600" dirty="0"/>
              <a:t> for each item in </a:t>
            </a:r>
            <a:r>
              <a:rPr lang="en-GB" sz="3600" dirty="0">
                <a:solidFill>
                  <a:srgbClr val="00B050"/>
                </a:solidFill>
              </a:rPr>
              <a:t>that</a:t>
            </a:r>
            <a:endParaRPr lang="en-GB" sz="3600" dirty="0"/>
          </a:p>
        </p:txBody>
      </p:sp>
      <p:pic>
        <p:nvPicPr>
          <p:cNvPr id="25" name="Picture 24" descr="file.gif"/>
          <p:cNvPicPr>
            <a:picLocks noChangeAspect="1"/>
          </p:cNvPicPr>
          <p:nvPr/>
        </p:nvPicPr>
        <p:blipFill>
          <a:blip r:embed="rId3"/>
          <a:srcRect t="28166" r="63447" b="54367"/>
          <a:stretch>
            <a:fillRect/>
          </a:stretch>
        </p:blipFill>
        <p:spPr>
          <a:xfrm>
            <a:off x="3962400" y="1785953"/>
            <a:ext cx="4572000" cy="1834916"/>
          </a:xfrm>
          <a:prstGeom prst="rect">
            <a:avLst/>
          </a:prstGeom>
          <a:ln w="285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cxnSp>
        <p:nvCxnSpPr>
          <p:cNvPr id="23" name="Straight Arrow Connector 22"/>
          <p:cNvCxnSpPr/>
          <p:nvPr/>
        </p:nvCxnSpPr>
        <p:spPr>
          <a:xfrm rot="5400000" flipH="1" flipV="1">
            <a:off x="4648200" y="3961606"/>
            <a:ext cx="1371600" cy="1588"/>
          </a:xfrm>
          <a:prstGeom prst="straightConnector1">
            <a:avLst/>
          </a:prstGeom>
          <a:ln w="7620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rot="10800000">
            <a:off x="7010400" y="2971800"/>
            <a:ext cx="2286000" cy="1676400"/>
          </a:xfrm>
          <a:prstGeom prst="straightConnector1">
            <a:avLst/>
          </a:prstGeom>
          <a:ln w="762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4800600" y="3276600"/>
            <a:ext cx="1447800" cy="1588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5943600" y="2971800"/>
            <a:ext cx="1371600" cy="1588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61438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banner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259174"/>
            <a:ext cx="9144000" cy="598827"/>
          </a:xfrm>
          <a:prstGeom prst="rect">
            <a:avLst/>
          </a:prstGeom>
        </p:spPr>
      </p:pic>
      <p:sp>
        <p:nvSpPr>
          <p:cNvPr id="11" name="Text Box 8"/>
          <p:cNvSpPr txBox="1">
            <a:spLocks noChangeArrowheads="1"/>
          </p:cNvSpPr>
          <p:nvPr/>
        </p:nvSpPr>
        <p:spPr bwMode="auto">
          <a:xfrm>
            <a:off x="4008438" y="6356350"/>
            <a:ext cx="61261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dirty="0" err="1"/>
              <a:t>While</a:t>
            </a:r>
            <a:r>
              <a:rPr lang="fr-FR" dirty="0"/>
              <a:t> and for </a:t>
            </a:r>
            <a:r>
              <a:rPr lang="fr-FR" dirty="0" err="1"/>
              <a:t>loops</a:t>
            </a:r>
            <a:endParaRPr lang="fr-FR" dirty="0"/>
          </a:p>
        </p:txBody>
      </p:sp>
      <p:sp>
        <p:nvSpPr>
          <p:cNvPr id="12" name="TextBox 11"/>
          <p:cNvSpPr txBox="1"/>
          <p:nvPr/>
        </p:nvSpPr>
        <p:spPr>
          <a:xfrm>
            <a:off x="9525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/>
              <a:t>32</a:t>
            </a:r>
          </a:p>
        </p:txBody>
      </p:sp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1524000" y="228600"/>
            <a:ext cx="91440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2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For .. in</a:t>
            </a:r>
            <a:endParaRPr lang="fr-FR" sz="3200" b="1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2057400" y="152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5943600" y="914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4" name="Picture 13" descr="for1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3400" y="990600"/>
            <a:ext cx="6233160" cy="5234940"/>
          </a:xfrm>
          <a:prstGeom prst="rect">
            <a:avLst/>
          </a:prstGeom>
        </p:spPr>
      </p:pic>
      <p:pic>
        <p:nvPicPr>
          <p:cNvPr id="15" name="Picture 14" descr="for2.gi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3400" y="990600"/>
            <a:ext cx="6233160" cy="523494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524000" y="76200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Typical uses: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828800" y="1302604"/>
            <a:ext cx="2590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GB" sz="2400" dirty="0"/>
              <a:t> processing a set of files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447800" y="2281536"/>
            <a:ext cx="304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for </a:t>
            </a:r>
            <a:r>
              <a:rPr lang="en-GB" sz="2400" dirty="0">
                <a:solidFill>
                  <a:schemeClr val="bg1">
                    <a:lumMod val="50000"/>
                  </a:schemeClr>
                </a:solidFill>
              </a:rPr>
              <a:t>..var..</a:t>
            </a:r>
            <a:r>
              <a:rPr lang="en-GB" sz="2400" dirty="0"/>
              <a:t> in </a:t>
            </a:r>
            <a:r>
              <a:rPr lang="en-GB" sz="2400" dirty="0">
                <a:solidFill>
                  <a:schemeClr val="bg1">
                    <a:lumMod val="50000"/>
                  </a:schemeClr>
                </a:solidFill>
              </a:rPr>
              <a:t>..files..</a:t>
            </a:r>
            <a:r>
              <a:rPr lang="en-GB" sz="2400" dirty="0"/>
              <a:t> ; do</a:t>
            </a:r>
          </a:p>
        </p:txBody>
      </p:sp>
    </p:spTree>
    <p:extLst>
      <p:ext uri="{BB962C8B-B14F-4D97-AF65-F5344CB8AC3E}">
        <p14:creationId xmlns:p14="http://schemas.microsoft.com/office/powerpoint/2010/main" val="4048005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banner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259174"/>
            <a:ext cx="9144000" cy="598827"/>
          </a:xfrm>
          <a:prstGeom prst="rect">
            <a:avLst/>
          </a:prstGeom>
        </p:spPr>
      </p:pic>
      <p:sp>
        <p:nvSpPr>
          <p:cNvPr id="11" name="Text Box 8"/>
          <p:cNvSpPr txBox="1">
            <a:spLocks noChangeArrowheads="1"/>
          </p:cNvSpPr>
          <p:nvPr/>
        </p:nvSpPr>
        <p:spPr bwMode="auto">
          <a:xfrm>
            <a:off x="4008438" y="6356350"/>
            <a:ext cx="61261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dirty="0" err="1"/>
              <a:t>While</a:t>
            </a:r>
            <a:r>
              <a:rPr lang="fr-FR" dirty="0"/>
              <a:t> and for </a:t>
            </a:r>
            <a:r>
              <a:rPr lang="fr-FR" dirty="0" err="1"/>
              <a:t>loops</a:t>
            </a:r>
            <a:endParaRPr lang="fr-FR" dirty="0"/>
          </a:p>
        </p:txBody>
      </p:sp>
      <p:sp>
        <p:nvSpPr>
          <p:cNvPr id="12" name="TextBox 11"/>
          <p:cNvSpPr txBox="1"/>
          <p:nvPr/>
        </p:nvSpPr>
        <p:spPr>
          <a:xfrm>
            <a:off x="9525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/>
              <a:t>33</a:t>
            </a:r>
          </a:p>
        </p:txBody>
      </p:sp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1524000" y="228600"/>
            <a:ext cx="91440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2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For .. in</a:t>
            </a:r>
            <a:endParaRPr lang="fr-FR" sz="3200" b="1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2057400" y="152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5943600" y="914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524000" y="76200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Typical uses: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828800" y="1302604"/>
            <a:ext cx="2590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GB" sz="2400" dirty="0"/>
              <a:t> processing a set of files</a:t>
            </a:r>
          </a:p>
        </p:txBody>
      </p:sp>
      <p:pic>
        <p:nvPicPr>
          <p:cNvPr id="18" name="Picture 17" descr="for3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200" y="990600"/>
            <a:ext cx="6233160" cy="5234940"/>
          </a:xfrm>
          <a:prstGeom prst="rect">
            <a:avLst/>
          </a:prstGeom>
        </p:spPr>
      </p:pic>
      <p:pic>
        <p:nvPicPr>
          <p:cNvPr id="19" name="Picture 18" descr="for4.gi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7200" y="990600"/>
            <a:ext cx="6233160" cy="523494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828800" y="2979004"/>
            <a:ext cx="2514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GB" sz="2400" dirty="0"/>
              <a:t> processing a set of arguments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447800" y="2281536"/>
            <a:ext cx="304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for </a:t>
            </a:r>
            <a:r>
              <a:rPr lang="en-GB" sz="2400" dirty="0">
                <a:solidFill>
                  <a:schemeClr val="bg1">
                    <a:lumMod val="50000"/>
                  </a:schemeClr>
                </a:solidFill>
              </a:rPr>
              <a:t>..var..</a:t>
            </a:r>
            <a:r>
              <a:rPr lang="en-GB" sz="2400" dirty="0"/>
              <a:t> in </a:t>
            </a:r>
            <a:r>
              <a:rPr lang="en-GB" sz="2400" dirty="0">
                <a:solidFill>
                  <a:schemeClr val="bg1">
                    <a:lumMod val="50000"/>
                  </a:schemeClr>
                </a:solidFill>
              </a:rPr>
              <a:t>..files..</a:t>
            </a:r>
            <a:r>
              <a:rPr lang="en-GB" sz="2400" dirty="0"/>
              <a:t> ; do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600200" y="3881736"/>
            <a:ext cx="259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for </a:t>
            </a:r>
            <a:r>
              <a:rPr lang="en-GB" sz="2400" dirty="0">
                <a:solidFill>
                  <a:schemeClr val="bg1">
                    <a:lumMod val="50000"/>
                  </a:schemeClr>
                </a:solidFill>
              </a:rPr>
              <a:t>..var..</a:t>
            </a:r>
            <a:r>
              <a:rPr lang="en-GB" sz="2400" dirty="0"/>
              <a:t> in $@ ; do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676400" y="2819400"/>
            <a:ext cx="2438400" cy="15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4495800" y="3505201"/>
            <a:ext cx="5867400" cy="9541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sz="2800" dirty="0"/>
              <a:t>Note that if you want to start from e.g. the 2</a:t>
            </a:r>
            <a:r>
              <a:rPr lang="en-GB" sz="2800" baseline="30000" dirty="0"/>
              <a:t>nd</a:t>
            </a:r>
            <a:r>
              <a:rPr lang="en-GB" sz="2800" dirty="0"/>
              <a:t> argument, you can use </a:t>
            </a:r>
            <a:r>
              <a:rPr lang="en-GB" sz="2800" dirty="0">
                <a:solidFill>
                  <a:srgbClr val="FF0000"/>
                </a:solidFill>
              </a:rPr>
              <a:t>${@:2}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495800" y="4608494"/>
            <a:ext cx="5867400" cy="138499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chemeClr val="tx1"/>
                </a:solidFill>
              </a:rPr>
              <a:t>...or if you’re feeling lazy, processing arguments is what it does by default:</a:t>
            </a:r>
          </a:p>
          <a:p>
            <a:r>
              <a:rPr lang="en-GB" sz="2800" dirty="0">
                <a:solidFill>
                  <a:schemeClr val="tx1"/>
                </a:solidFill>
              </a:rPr>
              <a:t>	for </a:t>
            </a:r>
            <a:r>
              <a:rPr lang="en-GB" sz="2800" dirty="0">
                <a:solidFill>
                  <a:schemeClr val="bg1">
                    <a:lumMod val="50000"/>
                  </a:schemeClr>
                </a:solidFill>
              </a:rPr>
              <a:t>..var..</a:t>
            </a:r>
            <a:r>
              <a:rPr lang="en-GB" sz="2800" dirty="0">
                <a:solidFill>
                  <a:schemeClr val="tx1"/>
                </a:solidFill>
              </a:rPr>
              <a:t> ; do</a:t>
            </a:r>
          </a:p>
        </p:txBody>
      </p:sp>
    </p:spTree>
    <p:extLst>
      <p:ext uri="{BB962C8B-B14F-4D97-AF65-F5344CB8AC3E}">
        <p14:creationId xmlns:p14="http://schemas.microsoft.com/office/powerpoint/2010/main" val="138276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banner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259174"/>
            <a:ext cx="9144000" cy="598827"/>
          </a:xfrm>
          <a:prstGeom prst="rect">
            <a:avLst/>
          </a:prstGeom>
        </p:spPr>
      </p:pic>
      <p:sp>
        <p:nvSpPr>
          <p:cNvPr id="11" name="Text Box 8"/>
          <p:cNvSpPr txBox="1">
            <a:spLocks noChangeArrowheads="1"/>
          </p:cNvSpPr>
          <p:nvPr/>
        </p:nvSpPr>
        <p:spPr bwMode="auto">
          <a:xfrm>
            <a:off x="4008438" y="6356350"/>
            <a:ext cx="61261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dirty="0" err="1"/>
              <a:t>While</a:t>
            </a:r>
            <a:r>
              <a:rPr lang="fr-FR" dirty="0"/>
              <a:t> and for </a:t>
            </a:r>
            <a:r>
              <a:rPr lang="fr-FR" dirty="0" err="1"/>
              <a:t>loops</a:t>
            </a:r>
            <a:endParaRPr lang="fr-FR" dirty="0"/>
          </a:p>
        </p:txBody>
      </p:sp>
      <p:sp>
        <p:nvSpPr>
          <p:cNvPr id="12" name="TextBox 11"/>
          <p:cNvSpPr txBox="1"/>
          <p:nvPr/>
        </p:nvSpPr>
        <p:spPr>
          <a:xfrm>
            <a:off x="9525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/>
              <a:t>34</a:t>
            </a:r>
          </a:p>
        </p:txBody>
      </p:sp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1524000" y="228600"/>
            <a:ext cx="91440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2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For .. in</a:t>
            </a:r>
            <a:endParaRPr lang="fr-FR" sz="3200" b="1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2057400" y="152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5943600" y="914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524000" y="76200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Typical uses: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828800" y="1302604"/>
            <a:ext cx="2590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GB" sz="2400" dirty="0"/>
              <a:t> processing a set of files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828800" y="2979004"/>
            <a:ext cx="2514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GB" sz="2400" dirty="0"/>
              <a:t> processing a set of arguments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447800" y="2281536"/>
            <a:ext cx="304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for </a:t>
            </a:r>
            <a:r>
              <a:rPr lang="en-GB" sz="2400" dirty="0">
                <a:solidFill>
                  <a:schemeClr val="bg1">
                    <a:lumMod val="50000"/>
                  </a:schemeClr>
                </a:solidFill>
              </a:rPr>
              <a:t>..var..</a:t>
            </a:r>
            <a:r>
              <a:rPr lang="en-GB" sz="2400" dirty="0"/>
              <a:t> in </a:t>
            </a:r>
            <a:r>
              <a:rPr lang="en-GB" sz="2400" dirty="0">
                <a:solidFill>
                  <a:schemeClr val="bg1">
                    <a:lumMod val="50000"/>
                  </a:schemeClr>
                </a:solidFill>
              </a:rPr>
              <a:t>..files..</a:t>
            </a:r>
            <a:r>
              <a:rPr lang="en-GB" sz="2400" dirty="0"/>
              <a:t> ; do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600200" y="3881736"/>
            <a:ext cx="259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for </a:t>
            </a:r>
            <a:r>
              <a:rPr lang="en-GB" sz="2400" dirty="0">
                <a:solidFill>
                  <a:schemeClr val="bg1">
                    <a:lumMod val="50000"/>
                  </a:schemeClr>
                </a:solidFill>
              </a:rPr>
              <a:t>..var..</a:t>
            </a:r>
            <a:r>
              <a:rPr lang="en-GB" sz="2400" dirty="0"/>
              <a:t> in $@ ; do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828800" y="4419601"/>
            <a:ext cx="2514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GB" sz="2400" dirty="0"/>
              <a:t> generating a set of numbers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600200" y="5253336"/>
            <a:ext cx="259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for </a:t>
            </a:r>
            <a:r>
              <a:rPr lang="en-GB" sz="2400" dirty="0" err="1"/>
              <a:t>i</a:t>
            </a:r>
            <a:r>
              <a:rPr lang="en-GB" sz="2400" dirty="0"/>
              <a:t> in {</a:t>
            </a:r>
            <a:r>
              <a:rPr lang="en-GB" sz="2400" dirty="0">
                <a:solidFill>
                  <a:schemeClr val="bg1">
                    <a:lumMod val="50000"/>
                  </a:schemeClr>
                </a:solidFill>
              </a:rPr>
              <a:t>..set..</a:t>
            </a:r>
            <a:r>
              <a:rPr lang="en-GB" sz="2400" dirty="0"/>
              <a:t>} ; do</a:t>
            </a:r>
          </a:p>
        </p:txBody>
      </p:sp>
      <p:cxnSp>
        <p:nvCxnSpPr>
          <p:cNvPr id="24" name="Straight Connector 23"/>
          <p:cNvCxnSpPr/>
          <p:nvPr/>
        </p:nvCxnSpPr>
        <p:spPr>
          <a:xfrm>
            <a:off x="1676400" y="2819400"/>
            <a:ext cx="2438400" cy="15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1676400" y="4418012"/>
            <a:ext cx="2438400" cy="15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 descr="frA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200" y="990600"/>
            <a:ext cx="6233160" cy="5234940"/>
          </a:xfrm>
          <a:prstGeom prst="rect">
            <a:avLst/>
          </a:prstGeom>
        </p:spPr>
      </p:pic>
      <p:pic>
        <p:nvPicPr>
          <p:cNvPr id="27" name="Picture 26" descr="forB.gi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7200" y="990600"/>
            <a:ext cx="6233160" cy="5234940"/>
          </a:xfrm>
          <a:prstGeom prst="rect">
            <a:avLst/>
          </a:prstGeom>
        </p:spPr>
      </p:pic>
      <p:cxnSp>
        <p:nvCxnSpPr>
          <p:cNvPr id="29" name="Straight Arrow Connector 28"/>
          <p:cNvCxnSpPr>
            <a:stCxn id="30" idx="0"/>
          </p:cNvCxnSpPr>
          <p:nvPr/>
        </p:nvCxnSpPr>
        <p:spPr>
          <a:xfrm rot="5400000" flipH="1" flipV="1">
            <a:off x="4781550" y="2952750"/>
            <a:ext cx="533400" cy="1143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4648200" y="3276600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start</a:t>
            </a:r>
          </a:p>
        </p:txBody>
      </p:sp>
      <p:cxnSp>
        <p:nvCxnSpPr>
          <p:cNvPr id="32" name="Straight Arrow Connector 31"/>
          <p:cNvCxnSpPr/>
          <p:nvPr/>
        </p:nvCxnSpPr>
        <p:spPr>
          <a:xfrm rot="16200000" flipV="1">
            <a:off x="5181599" y="2895601"/>
            <a:ext cx="533400" cy="2286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5334000" y="3212068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end</a:t>
            </a:r>
          </a:p>
        </p:txBody>
      </p:sp>
      <p:cxnSp>
        <p:nvCxnSpPr>
          <p:cNvPr id="35" name="Straight Arrow Connector 34"/>
          <p:cNvCxnSpPr/>
          <p:nvPr/>
        </p:nvCxnSpPr>
        <p:spPr>
          <a:xfrm rot="10800000">
            <a:off x="5562600" y="2743203"/>
            <a:ext cx="381000" cy="304799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5867400" y="2895600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increment</a:t>
            </a:r>
          </a:p>
        </p:txBody>
      </p:sp>
    </p:spTree>
    <p:extLst>
      <p:ext uri="{BB962C8B-B14F-4D97-AF65-F5344CB8AC3E}">
        <p14:creationId xmlns:p14="http://schemas.microsoft.com/office/powerpoint/2010/main" val="1850769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4" grpId="0"/>
      <p:bldP spid="3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banner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259174"/>
            <a:ext cx="9144000" cy="598827"/>
          </a:xfrm>
          <a:prstGeom prst="rect">
            <a:avLst/>
          </a:prstGeom>
        </p:spPr>
      </p:pic>
      <p:sp>
        <p:nvSpPr>
          <p:cNvPr id="11" name="Text Box 8"/>
          <p:cNvSpPr txBox="1">
            <a:spLocks noChangeArrowheads="1"/>
          </p:cNvSpPr>
          <p:nvPr/>
        </p:nvSpPr>
        <p:spPr bwMode="auto">
          <a:xfrm>
            <a:off x="4008438" y="6356350"/>
            <a:ext cx="61261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dirty="0" err="1"/>
              <a:t>While</a:t>
            </a:r>
            <a:r>
              <a:rPr lang="fr-FR" dirty="0"/>
              <a:t> and for </a:t>
            </a:r>
            <a:r>
              <a:rPr lang="fr-FR" dirty="0" err="1"/>
              <a:t>loops</a:t>
            </a:r>
            <a:endParaRPr lang="fr-FR" dirty="0"/>
          </a:p>
        </p:txBody>
      </p:sp>
      <p:sp>
        <p:nvSpPr>
          <p:cNvPr id="12" name="TextBox 11"/>
          <p:cNvSpPr txBox="1"/>
          <p:nvPr/>
        </p:nvSpPr>
        <p:spPr>
          <a:xfrm>
            <a:off x="9525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/>
              <a:t>43</a:t>
            </a:r>
          </a:p>
        </p:txBody>
      </p:sp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1524000" y="228600"/>
            <a:ext cx="91440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2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Real-world uses</a:t>
            </a:r>
            <a:endParaRPr lang="fr-FR" sz="3200" b="1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2057400" y="152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5943600" y="914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5" name="Picture 14" descr="pain2.gif"/>
          <p:cNvPicPr>
            <a:picLocks noChangeAspect="1"/>
          </p:cNvPicPr>
          <p:nvPr/>
        </p:nvPicPr>
        <p:blipFill>
          <a:blip r:embed="rId3"/>
          <a:srcRect t="29112" r="54945" b="44687"/>
          <a:stretch>
            <a:fillRect/>
          </a:stretch>
        </p:blipFill>
        <p:spPr>
          <a:xfrm>
            <a:off x="4495800" y="1905000"/>
            <a:ext cx="5623560" cy="274320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4724400" y="2209800"/>
            <a:ext cx="2819400" cy="457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TextBox 17"/>
          <p:cNvSpPr txBox="1"/>
          <p:nvPr/>
        </p:nvSpPr>
        <p:spPr>
          <a:xfrm>
            <a:off x="6934200" y="1840468"/>
            <a:ext cx="30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For each file in the folder</a:t>
            </a:r>
          </a:p>
        </p:txBody>
      </p:sp>
      <p:sp>
        <p:nvSpPr>
          <p:cNvPr id="19" name="Rectangle 18"/>
          <p:cNvSpPr/>
          <p:nvPr/>
        </p:nvSpPr>
        <p:spPr>
          <a:xfrm>
            <a:off x="5257800" y="2667000"/>
            <a:ext cx="2590800" cy="30480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TextBox 19"/>
          <p:cNvSpPr txBox="1"/>
          <p:nvPr/>
        </p:nvSpPr>
        <p:spPr>
          <a:xfrm>
            <a:off x="7848600" y="2602468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00B0F0"/>
                </a:solidFill>
              </a:rPr>
              <a:t>Ask for the type</a:t>
            </a:r>
          </a:p>
        </p:txBody>
      </p:sp>
      <p:sp>
        <p:nvSpPr>
          <p:cNvPr id="21" name="Rectangle 20"/>
          <p:cNvSpPr/>
          <p:nvPr/>
        </p:nvSpPr>
        <p:spPr>
          <a:xfrm>
            <a:off x="5257800" y="2971800"/>
            <a:ext cx="4800600" cy="533400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TextBox 21"/>
          <p:cNvSpPr txBox="1"/>
          <p:nvPr/>
        </p:nvSpPr>
        <p:spPr>
          <a:xfrm>
            <a:off x="9144000" y="3468470"/>
            <a:ext cx="1676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00B050"/>
                </a:solidFill>
              </a:rPr>
              <a:t>If the answer includes “text”</a:t>
            </a:r>
          </a:p>
        </p:txBody>
      </p:sp>
      <p:sp>
        <p:nvSpPr>
          <p:cNvPr id="23" name="Rectangle 22"/>
          <p:cNvSpPr/>
          <p:nvPr/>
        </p:nvSpPr>
        <p:spPr>
          <a:xfrm>
            <a:off x="6324600" y="3505200"/>
            <a:ext cx="2895600" cy="30480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TextBox 23"/>
          <p:cNvSpPr txBox="1"/>
          <p:nvPr/>
        </p:nvSpPr>
        <p:spPr>
          <a:xfrm>
            <a:off x="6858000" y="3810000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9F5811"/>
                </a:solidFill>
              </a:rPr>
              <a:t>Add .txt at the end</a:t>
            </a:r>
          </a:p>
        </p:txBody>
      </p:sp>
      <p:pic>
        <p:nvPicPr>
          <p:cNvPr id="26" name="Picture 25" descr="REAL-WORLD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5900" y="952500"/>
            <a:ext cx="2857500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700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/>
      <p:bldP spid="19" grpId="0" animBg="1"/>
      <p:bldP spid="20" grpId="0"/>
      <p:bldP spid="21" grpId="0" animBg="1"/>
      <p:bldP spid="22" grpId="0"/>
      <p:bldP spid="23" grpId="0" animBg="1"/>
      <p:bldP spid="24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</TotalTime>
  <Words>643</Words>
  <Application>Microsoft Office PowerPoint</Application>
  <PresentationFormat>Widescreen</PresentationFormat>
  <Paragraphs>114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Hasnain Attarwala</dc:creator>
  <cp:lastModifiedBy>Hasnain Attarwala</cp:lastModifiedBy>
  <cp:revision>6</cp:revision>
  <dcterms:created xsi:type="dcterms:W3CDTF">2018-03-22T17:03:21Z</dcterms:created>
  <dcterms:modified xsi:type="dcterms:W3CDTF">2018-03-22T18:28:54Z</dcterms:modified>
</cp:coreProperties>
</file>